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bookmarkIdSeed="10">
  <p:sldMasterIdLst>
    <p:sldMasterId id="2147483658" r:id="rId1"/>
  </p:sldMasterIdLst>
  <p:notesMasterIdLst>
    <p:notesMasterId r:id="rId47"/>
  </p:notesMasterIdLst>
  <p:sldIdLst>
    <p:sldId id="258" r:id="rId2"/>
    <p:sldId id="257" r:id="rId3"/>
    <p:sldId id="574" r:id="rId4"/>
    <p:sldId id="467" r:id="rId5"/>
    <p:sldId id="536" r:id="rId6"/>
    <p:sldId id="534" r:id="rId7"/>
    <p:sldId id="537" r:id="rId8"/>
    <p:sldId id="575" r:id="rId9"/>
    <p:sldId id="538" r:id="rId10"/>
    <p:sldId id="553" r:id="rId11"/>
    <p:sldId id="539" r:id="rId12"/>
    <p:sldId id="540" r:id="rId13"/>
    <p:sldId id="541" r:id="rId14"/>
    <p:sldId id="546" r:id="rId15"/>
    <p:sldId id="542" r:id="rId16"/>
    <p:sldId id="543" r:id="rId17"/>
    <p:sldId id="547" r:id="rId18"/>
    <p:sldId id="548" r:id="rId19"/>
    <p:sldId id="549" r:id="rId20"/>
    <p:sldId id="550" r:id="rId21"/>
    <p:sldId id="551" r:id="rId22"/>
    <p:sldId id="560" r:id="rId23"/>
    <p:sldId id="552" r:id="rId24"/>
    <p:sldId id="555" r:id="rId25"/>
    <p:sldId id="554" r:id="rId26"/>
    <p:sldId id="556" r:id="rId27"/>
    <p:sldId id="571" r:id="rId28"/>
    <p:sldId id="572" r:id="rId29"/>
    <p:sldId id="561" r:id="rId30"/>
    <p:sldId id="557" r:id="rId31"/>
    <p:sldId id="566" r:id="rId32"/>
    <p:sldId id="562" r:id="rId33"/>
    <p:sldId id="564" r:id="rId34"/>
    <p:sldId id="563" r:id="rId35"/>
    <p:sldId id="565" r:id="rId36"/>
    <p:sldId id="558" r:id="rId37"/>
    <p:sldId id="559" r:id="rId38"/>
    <p:sldId id="567" r:id="rId39"/>
    <p:sldId id="568" r:id="rId40"/>
    <p:sldId id="576" r:id="rId41"/>
    <p:sldId id="577" r:id="rId42"/>
    <p:sldId id="569" r:id="rId43"/>
    <p:sldId id="570" r:id="rId44"/>
    <p:sldId id="573" r:id="rId45"/>
    <p:sldId id="535" r:id="rId46"/>
  </p:sldIdLst>
  <p:sldSz cx="9144000" cy="5143500" type="screen16x9"/>
  <p:notesSz cx="6742113" cy="9875838"/>
  <p:embeddedFontLst>
    <p:embeddedFont>
      <p:font typeface="Consolas" panose="020B0609020204030204" pitchFamily="49" charset="0"/>
      <p:regular r:id="rId48"/>
      <p:bold r:id="rId49"/>
      <p:italic r:id="rId50"/>
      <p:boldItalic r:id="rId51"/>
    </p:embeddedFont>
    <p:embeddedFont>
      <p:font typeface="Raleway" panose="020B0604020202020204" charset="0"/>
      <p:regular r:id="rId52"/>
      <p:bold r:id="rId53"/>
      <p:italic r:id="rId54"/>
      <p:boldItalic r:id="rId55"/>
    </p:embeddedFont>
    <p:embeddedFont>
      <p:font typeface="Merriweather" panose="020B0604020202020204" charset="0"/>
      <p:regular r:id="rId56"/>
      <p:bold r:id="rId57"/>
      <p:italic r:id="rId58"/>
      <p:boldItalic r:id="rId59"/>
    </p:embeddedFont>
    <p:embeddedFont>
      <p:font typeface="Calibri" panose="020F050202020403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003399"/>
    <a:srgbClr val="66CCFF"/>
    <a:srgbClr val="CC9900"/>
    <a:srgbClr val="CCECFF"/>
    <a:srgbClr val="6699FF"/>
    <a:srgbClr val="0A0341"/>
    <a:srgbClr val="663300"/>
    <a:srgbClr val="99663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F5ED6B-40B9-40AC-8FA2-20DD159D144C}">
  <a:tblStyle styleId="{98F5ED6B-40B9-40AC-8FA2-20DD159D144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6B68A2A-B305-4263-850F-5E2D87496A6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1091" autoAdjust="0"/>
  </p:normalViewPr>
  <p:slideViewPr>
    <p:cSldViewPr snapToGrid="0">
      <p:cViewPr varScale="1">
        <p:scale>
          <a:sx n="134" d="100"/>
          <a:sy n="134" d="100"/>
        </p:scale>
        <p:origin x="1038" y="132"/>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0963" y="741363"/>
            <a:ext cx="6580187"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4212" y="4691023"/>
            <a:ext cx="5393690" cy="4444127"/>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80963" y="741363"/>
            <a:ext cx="6580187" cy="37020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74212" y="4691023"/>
            <a:ext cx="5393690" cy="44441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06f1c2d_30:notes"/>
          <p:cNvSpPr>
            <a:spLocks noGrp="1" noRot="1" noChangeAspect="1"/>
          </p:cNvSpPr>
          <p:nvPr>
            <p:ph type="sldImg" idx="2"/>
          </p:nvPr>
        </p:nvSpPr>
        <p:spPr>
          <a:xfrm>
            <a:off x="80963" y="741363"/>
            <a:ext cx="6580187" cy="37020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06f1c2d_30:notes"/>
          <p:cNvSpPr txBox="1">
            <a:spLocks noGrp="1"/>
          </p:cNvSpPr>
          <p:nvPr>
            <p:ph type="body" idx="1"/>
          </p:nvPr>
        </p:nvSpPr>
        <p:spPr>
          <a:xfrm>
            <a:off x="674212" y="4691023"/>
            <a:ext cx="5393690" cy="44441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80963" y="741363"/>
            <a:ext cx="6580187" cy="37020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74212" y="4691023"/>
            <a:ext cx="5393690" cy="44441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610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body" idx="1"/>
          </p:nvPr>
        </p:nvSpPr>
        <p:spPr>
          <a:xfrm>
            <a:off x="457200" y="1397363"/>
            <a:ext cx="3994500" cy="3528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4692274" y="1397363"/>
            <a:ext cx="3994500" cy="3528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7" name="Google Shape;37;p6"/>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8" name="Google Shape;38;p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2"/>
        <p:cNvGrpSpPr/>
        <p:nvPr/>
      </p:nvGrpSpPr>
      <p:grpSpPr>
        <a:xfrm>
          <a:off x="0" y="0"/>
          <a:ext cx="0" cy="0"/>
          <a:chOff x="0" y="0"/>
          <a:chExt cx="0" cy="0"/>
        </a:xfrm>
      </p:grpSpPr>
      <p:sp>
        <p:nvSpPr>
          <p:cNvPr id="53" name="Google Shape;53;p9"/>
          <p:cNvSpPr/>
          <p:nvPr/>
        </p:nvSpPr>
        <p:spPr>
          <a:xfrm>
            <a:off x="100" y="4346775"/>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body" idx="1"/>
          </p:nvPr>
        </p:nvSpPr>
        <p:spPr>
          <a:xfrm>
            <a:off x="457200" y="4346775"/>
            <a:ext cx="8229600" cy="554400"/>
          </a:xfrm>
          <a:prstGeom prst="rect">
            <a:avLst/>
          </a:prstGeom>
        </p:spPr>
        <p:txBody>
          <a:bodyPr spcFirstLastPara="1" wrap="square" lIns="91425" tIns="91425" rIns="91425" bIns="91425" anchor="ctr" anchorCtr="0">
            <a:noAutofit/>
          </a:bodyPr>
          <a:lstStyle>
            <a:lvl1pPr marL="457200" lvl="0" indent="-228600" algn="ctr">
              <a:spcBef>
                <a:spcPts val="360"/>
              </a:spcBef>
              <a:spcAft>
                <a:spcPts val="0"/>
              </a:spcAft>
              <a:buClr>
                <a:schemeClr val="accent1"/>
              </a:buClr>
              <a:buSzPts val="1400"/>
              <a:buFont typeface="Merriweather"/>
              <a:buNone/>
              <a:defRPr sz="1400" i="1">
                <a:solidFill>
                  <a:schemeClr val="accent1"/>
                </a:solidFill>
                <a:latin typeface="Merriweather"/>
                <a:ea typeface="Merriweather"/>
                <a:cs typeface="Merriweather"/>
                <a:sym typeface="Merriweather"/>
              </a:defRPr>
            </a:lvl1pPr>
          </a:lstStyle>
          <a:p>
            <a:endParaRPr/>
          </a:p>
        </p:txBody>
      </p:sp>
      <p:sp>
        <p:nvSpPr>
          <p:cNvPr id="55" name="Google Shape;55;p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solidFill>
                  <a:schemeClr val="accent1"/>
                </a:solidFill>
                <a:latin typeface="Merriweather"/>
                <a:ea typeface="Merriweather"/>
                <a:cs typeface="Merriweather"/>
                <a:sym typeface="Merriweather"/>
              </a:defRPr>
            </a:lvl1pPr>
            <a:lvl2pPr lvl="1">
              <a:buNone/>
              <a:defRPr>
                <a:solidFill>
                  <a:schemeClr val="accent1"/>
                </a:solidFill>
                <a:latin typeface="Merriweather"/>
                <a:ea typeface="Merriweather"/>
                <a:cs typeface="Merriweather"/>
                <a:sym typeface="Merriweather"/>
              </a:defRPr>
            </a:lvl2pPr>
            <a:lvl3pPr lvl="2">
              <a:buNone/>
              <a:defRPr>
                <a:solidFill>
                  <a:schemeClr val="accent1"/>
                </a:solidFill>
                <a:latin typeface="Merriweather"/>
                <a:ea typeface="Merriweather"/>
                <a:cs typeface="Merriweather"/>
                <a:sym typeface="Merriweather"/>
              </a:defRPr>
            </a:lvl3pPr>
            <a:lvl4pPr lvl="3">
              <a:buNone/>
              <a:defRPr>
                <a:solidFill>
                  <a:schemeClr val="accent1"/>
                </a:solidFill>
                <a:latin typeface="Merriweather"/>
                <a:ea typeface="Merriweather"/>
                <a:cs typeface="Merriweather"/>
                <a:sym typeface="Merriweather"/>
              </a:defRPr>
            </a:lvl4pPr>
            <a:lvl5pPr lvl="4">
              <a:buNone/>
              <a:defRPr>
                <a:solidFill>
                  <a:schemeClr val="accent1"/>
                </a:solidFill>
                <a:latin typeface="Merriweather"/>
                <a:ea typeface="Merriweather"/>
                <a:cs typeface="Merriweather"/>
                <a:sym typeface="Merriweather"/>
              </a:defRPr>
            </a:lvl5pPr>
            <a:lvl6pPr lvl="5">
              <a:buNone/>
              <a:defRPr>
                <a:solidFill>
                  <a:schemeClr val="accent1"/>
                </a:solidFill>
                <a:latin typeface="Merriweather"/>
                <a:ea typeface="Merriweather"/>
                <a:cs typeface="Merriweather"/>
                <a:sym typeface="Merriweather"/>
              </a:defRPr>
            </a:lvl6pPr>
            <a:lvl7pPr lvl="6">
              <a:buNone/>
              <a:defRPr>
                <a:solidFill>
                  <a:schemeClr val="accent1"/>
                </a:solidFill>
                <a:latin typeface="Merriweather"/>
                <a:ea typeface="Merriweather"/>
                <a:cs typeface="Merriweather"/>
                <a:sym typeface="Merriweather"/>
              </a:defRPr>
            </a:lvl7pPr>
            <a:lvl8pPr lvl="7">
              <a:buNone/>
              <a:defRPr>
                <a:solidFill>
                  <a:schemeClr val="accent1"/>
                </a:solidFill>
                <a:latin typeface="Merriweather"/>
                <a:ea typeface="Merriweather"/>
                <a:cs typeface="Merriweather"/>
                <a:sym typeface="Merriweather"/>
              </a:defRPr>
            </a:lvl8pPr>
            <a:lvl9pPr lvl="8">
              <a:buNone/>
              <a:defRPr>
                <a:solidFill>
                  <a:schemeClr val="accent1"/>
                </a:solidFill>
                <a:latin typeface="Merriweather"/>
                <a:ea typeface="Merriweather"/>
                <a:cs typeface="Merriweather"/>
                <a:sym typeface="Merriweather"/>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light" type="blank">
  <p:cSld name="BLANK">
    <p:spTree>
      <p:nvGrpSpPr>
        <p:cNvPr id="1" name="Shape 56"/>
        <p:cNvGrpSpPr/>
        <p:nvPr/>
      </p:nvGrpSpPr>
      <p:grpSpPr>
        <a:xfrm>
          <a:off x="0" y="0"/>
          <a:ext cx="0" cy="0"/>
          <a:chOff x="0" y="0"/>
          <a:chExt cx="0" cy="0"/>
        </a:xfrm>
      </p:grpSpPr>
      <p:sp>
        <p:nvSpPr>
          <p:cNvPr id="57" name="Google Shape;57;p10"/>
          <p:cNvSpPr/>
          <p:nvPr/>
        </p:nvSpPr>
        <p:spPr>
          <a:xfrm>
            <a:off x="322800" y="328500"/>
            <a:ext cx="8498400" cy="44865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385544" y="389475"/>
            <a:ext cx="8373000" cy="43647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10300" y="556800"/>
            <a:ext cx="5523600" cy="477900"/>
          </a:xfrm>
          <a:prstGeom prst="rect">
            <a:avLst/>
          </a:prstGeom>
          <a:solidFill>
            <a:schemeClr val="dk1"/>
          </a:solid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1pPr>
            <a:lvl2pPr lvl="1"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2pPr>
            <a:lvl3pPr lvl="2"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3pPr>
            <a:lvl4pPr lvl="3"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4pPr>
            <a:lvl5pPr lvl="4"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5pPr>
            <a:lvl6pPr lvl="5"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6pPr>
            <a:lvl7pPr lvl="6"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7pPr>
            <a:lvl8pPr lvl="7"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8pPr>
            <a:lvl9pPr lvl="8" algn="ctr">
              <a:spcBef>
                <a:spcPts val="0"/>
              </a:spcBef>
              <a:spcAft>
                <a:spcPts val="0"/>
              </a:spcAft>
              <a:buClr>
                <a:schemeClr val="lt1"/>
              </a:buClr>
              <a:buSzPts val="1600"/>
              <a:buFont typeface="Merriweather"/>
              <a:buNone/>
              <a:defRPr sz="1600">
                <a:solidFill>
                  <a:schemeClr val="l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57200" y="1345100"/>
            <a:ext cx="8229600" cy="35808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dk1"/>
              </a:buClr>
              <a:buSzPts val="1800"/>
              <a:buFont typeface="Raleway"/>
              <a:buChar char="◉"/>
              <a:defRPr sz="2400">
                <a:solidFill>
                  <a:schemeClr val="dk1"/>
                </a:solidFill>
                <a:latin typeface="Raleway"/>
                <a:ea typeface="Raleway"/>
                <a:cs typeface="Raleway"/>
                <a:sym typeface="Raleway"/>
              </a:defRPr>
            </a:lvl1pPr>
            <a:lvl2pPr marL="914400" lvl="1"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2pPr>
            <a:lvl3pPr marL="1371600" lvl="2"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3pPr>
            <a:lvl4pPr marL="1828800" lvl="3"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4pPr>
            <a:lvl5pPr marL="2286000" lvl="4"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5pPr>
            <a:lvl6pPr marL="2743200" lvl="5"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6pPr>
            <a:lvl7pPr marL="3200400" lvl="6"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7pPr>
            <a:lvl8pPr marL="3657600" lvl="7"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8pPr>
            <a:lvl9pPr marL="4114800" lvl="8"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297650" y="4764749"/>
            <a:ext cx="548700" cy="302700"/>
          </a:xfrm>
          <a:prstGeom prst="rect">
            <a:avLst/>
          </a:prstGeom>
          <a:noFill/>
          <a:ln>
            <a:noFill/>
          </a:ln>
        </p:spPr>
        <p:txBody>
          <a:bodyPr spcFirstLastPara="1" wrap="square" lIns="91425" tIns="91425" rIns="91425" bIns="91425" anchor="t" anchorCtr="0">
            <a:noAutofit/>
          </a:bodyPr>
          <a:lstStyle>
            <a:lvl1pPr lvl="0" algn="ctr">
              <a:buNone/>
              <a:defRPr sz="1100">
                <a:solidFill>
                  <a:schemeClr val="dk1"/>
                </a:solidFill>
                <a:latin typeface="Merriweather"/>
                <a:ea typeface="Merriweather"/>
                <a:cs typeface="Merriweather"/>
                <a:sym typeface="Merriweather"/>
              </a:defRPr>
            </a:lvl1pPr>
            <a:lvl2pPr lvl="1" algn="ctr">
              <a:buNone/>
              <a:defRPr sz="1100">
                <a:solidFill>
                  <a:schemeClr val="dk1"/>
                </a:solidFill>
                <a:latin typeface="Merriweather"/>
                <a:ea typeface="Merriweather"/>
                <a:cs typeface="Merriweather"/>
                <a:sym typeface="Merriweather"/>
              </a:defRPr>
            </a:lvl2pPr>
            <a:lvl3pPr lvl="2" algn="ctr">
              <a:buNone/>
              <a:defRPr sz="1100">
                <a:solidFill>
                  <a:schemeClr val="dk1"/>
                </a:solidFill>
                <a:latin typeface="Merriweather"/>
                <a:ea typeface="Merriweather"/>
                <a:cs typeface="Merriweather"/>
                <a:sym typeface="Merriweather"/>
              </a:defRPr>
            </a:lvl3pPr>
            <a:lvl4pPr lvl="3" algn="ctr">
              <a:buNone/>
              <a:defRPr sz="1100">
                <a:solidFill>
                  <a:schemeClr val="dk1"/>
                </a:solidFill>
                <a:latin typeface="Merriweather"/>
                <a:ea typeface="Merriweather"/>
                <a:cs typeface="Merriweather"/>
                <a:sym typeface="Merriweather"/>
              </a:defRPr>
            </a:lvl4pPr>
            <a:lvl5pPr lvl="4" algn="ctr">
              <a:buNone/>
              <a:defRPr sz="1100">
                <a:solidFill>
                  <a:schemeClr val="dk1"/>
                </a:solidFill>
                <a:latin typeface="Merriweather"/>
                <a:ea typeface="Merriweather"/>
                <a:cs typeface="Merriweather"/>
                <a:sym typeface="Merriweather"/>
              </a:defRPr>
            </a:lvl5pPr>
            <a:lvl6pPr lvl="5" algn="ctr">
              <a:buNone/>
              <a:defRPr sz="1100">
                <a:solidFill>
                  <a:schemeClr val="dk1"/>
                </a:solidFill>
                <a:latin typeface="Merriweather"/>
                <a:ea typeface="Merriweather"/>
                <a:cs typeface="Merriweather"/>
                <a:sym typeface="Merriweather"/>
              </a:defRPr>
            </a:lvl6pPr>
            <a:lvl7pPr lvl="6" algn="ctr">
              <a:buNone/>
              <a:defRPr sz="1100">
                <a:solidFill>
                  <a:schemeClr val="dk1"/>
                </a:solidFill>
                <a:latin typeface="Merriweather"/>
                <a:ea typeface="Merriweather"/>
                <a:cs typeface="Merriweather"/>
                <a:sym typeface="Merriweather"/>
              </a:defRPr>
            </a:lvl7pPr>
            <a:lvl8pPr lvl="7" algn="ctr">
              <a:buNone/>
              <a:defRPr sz="1100">
                <a:solidFill>
                  <a:schemeClr val="dk1"/>
                </a:solidFill>
                <a:latin typeface="Merriweather"/>
                <a:ea typeface="Merriweather"/>
                <a:cs typeface="Merriweather"/>
                <a:sym typeface="Merriweather"/>
              </a:defRPr>
            </a:lvl8pPr>
            <a:lvl9pPr lvl="8" algn="ctr">
              <a:buNone/>
              <a:defRPr sz="1100">
                <a:solidFill>
                  <a:schemeClr val="dk1"/>
                </a:solidFill>
                <a:latin typeface="Merriweather"/>
                <a:ea typeface="Merriweather"/>
                <a:cs typeface="Merriweather"/>
                <a:sym typeface="Merriweather"/>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5" r:id="rId2"/>
    <p:sldLayoutId id="2147483656" r:id="rId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3" name="Rectangle 2"/>
          <p:cNvSpPr/>
          <p:nvPr/>
        </p:nvSpPr>
        <p:spPr>
          <a:xfrm>
            <a:off x="1742606" y="767333"/>
            <a:ext cx="5658788" cy="800219"/>
          </a:xfrm>
          <a:prstGeom prst="rect">
            <a:avLst/>
          </a:prstGeom>
        </p:spPr>
        <p:txBody>
          <a:bodyPr wrap="square">
            <a:spAutoFit/>
          </a:bodyPr>
          <a:lstStyle/>
          <a:p>
            <a:pPr algn="ctr">
              <a:spcBef>
                <a:spcPts val="1200"/>
              </a:spcBef>
            </a:pPr>
            <a:r>
              <a:rPr lang="en-US" sz="1800" b="1" dirty="0" smtClean="0">
                <a:latin typeface="Times New Roman" panose="02020603050405020304" pitchFamily="18" charset="0"/>
                <a:ea typeface="Times New Roman" panose="02020603050405020304" pitchFamily="18" charset="0"/>
                <a:cs typeface="Times New Roman" panose="02020603050405020304" pitchFamily="18" charset="0"/>
              </a:rPr>
              <a:t>TRƯỜNG</a:t>
            </a:r>
          </a:p>
          <a:p>
            <a:pPr algn="ctr">
              <a:spcBef>
                <a:spcPts val="1200"/>
              </a:spcBef>
            </a:pPr>
            <a:r>
              <a:rPr lang="en-US" sz="1800" b="1" dirty="0" smtClean="0">
                <a:effectLst/>
                <a:latin typeface="Times New Roman" panose="02020603050405020304" pitchFamily="18" charset="0"/>
                <a:ea typeface="Times New Roman" panose="02020603050405020304" pitchFamily="18" charset="0"/>
                <a:cs typeface="Times New Roman" panose="02020603050405020304" pitchFamily="18" charset="0"/>
              </a:rPr>
              <a:t>KHOA</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932597" y="1852178"/>
            <a:ext cx="7277622" cy="1133580"/>
          </a:xfrm>
          <a:prstGeom prst="rect">
            <a:avLst/>
          </a:prstGeom>
        </p:spPr>
        <p:txBody>
          <a:bodyPr wrap="square">
            <a:spAutoFit/>
          </a:bodyPr>
          <a:lstStyle/>
          <a:p>
            <a:pPr algn="ctr">
              <a:lnSpc>
                <a:spcPct val="150000"/>
              </a:lnSpc>
            </a:pPr>
            <a:r>
              <a:rPr lang="en-US" sz="2400" b="1" dirty="0">
                <a:latin typeface="Times New Roman" panose="02020603050405020304" pitchFamily="18" charset="0"/>
                <a:ea typeface="Calibri" panose="020F0502020204030204" pitchFamily="34" charset="0"/>
              </a:rPr>
              <a:t>MACHINE LEARNING FOR RETAIL PRICE OPTIMIZATION</a:t>
            </a:r>
            <a:endParaRPr lang="en-US" sz="2400" b="1" dirty="0"/>
          </a:p>
        </p:txBody>
      </p:sp>
      <p:sp>
        <p:nvSpPr>
          <p:cNvPr id="8" name="TextBox 7"/>
          <p:cNvSpPr txBox="1"/>
          <p:nvPr/>
        </p:nvSpPr>
        <p:spPr>
          <a:xfrm>
            <a:off x="596838" y="3682700"/>
            <a:ext cx="2903600" cy="338554"/>
          </a:xfrm>
          <a:prstGeom prst="rect">
            <a:avLst/>
          </a:prstGeom>
          <a:noFill/>
        </p:spPr>
        <p:txBody>
          <a:bodyPr wrap="square" rtlCol="0">
            <a:spAutoFit/>
          </a:bodyPr>
          <a:lstStyle/>
          <a:p>
            <a:pPr algn="ctr"/>
            <a:r>
              <a:rPr lang="en-US" sz="1600" dirty="0" err="1" smtClean="0">
                <a:latin typeface="Times New Roman" panose="02020603050405020304" pitchFamily="18" charset="0"/>
                <a:cs typeface="Times New Roman" panose="02020603050405020304" pitchFamily="18" charset="0"/>
              </a:rPr>
              <a:t>Thực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hiện</a:t>
            </a:r>
            <a:r>
              <a:rPr lang="en-US" sz="1600" dirty="0" smtClean="0">
                <a:latin typeface="Times New Roman" panose="02020603050405020304" pitchFamily="18" charset="0"/>
                <a:cs typeface="Times New Roman" panose="02020603050405020304" pitchFamily="18" charset="0"/>
              </a:rPr>
              <a:t>:</a:t>
            </a:r>
          </a:p>
        </p:txBody>
      </p:sp>
      <p:sp>
        <p:nvSpPr>
          <p:cNvPr id="11" name="TextBox 10"/>
          <p:cNvSpPr txBox="1"/>
          <p:nvPr/>
        </p:nvSpPr>
        <p:spPr>
          <a:xfrm>
            <a:off x="5643562" y="3682699"/>
            <a:ext cx="2903600"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GVHD: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125980" y="1923856"/>
            <a:ext cx="4892040" cy="646331"/>
          </a:xfrm>
          <a:prstGeom prst="rect">
            <a:avLst/>
          </a:prstGeom>
        </p:spPr>
        <p:txBody>
          <a:bodyPr wrap="square">
            <a:spAutoFit/>
          </a:bodyPr>
          <a:lstStyle/>
          <a:p>
            <a:pPr algn="ctr">
              <a:lnSpc>
                <a:spcPct val="150000"/>
              </a:lnSpc>
            </a:pPr>
            <a:r>
              <a:rPr lang="en-US" sz="2400" b="1" dirty="0" smtClean="0"/>
              <a:t>3. CƠ </a:t>
            </a:r>
            <a:r>
              <a:rPr lang="en-US" sz="2400" b="1" dirty="0" smtClean="0"/>
              <a:t>SỞ LÍ THUYẾT</a:t>
            </a:r>
            <a:endParaRPr lang="en-US" sz="2400" b="1" dirty="0"/>
          </a:p>
        </p:txBody>
      </p:sp>
    </p:spTree>
    <p:extLst>
      <p:ext uri="{BB962C8B-B14F-4D97-AF65-F5344CB8AC3E}">
        <p14:creationId xmlns:p14="http://schemas.microsoft.com/office/powerpoint/2010/main" val="4142708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606603" y="1387353"/>
            <a:ext cx="3889196" cy="2218523"/>
          </a:xfrm>
          <a:prstGeom prst="rect">
            <a:avLst/>
          </a:prstGeom>
        </p:spPr>
      </p:pic>
      <p:sp>
        <p:nvSpPr>
          <p:cNvPr id="12" name="Rectangle 11"/>
          <p:cNvSpPr/>
          <p:nvPr/>
        </p:nvSpPr>
        <p:spPr>
          <a:xfrm>
            <a:off x="4754879" y="942344"/>
            <a:ext cx="3941761" cy="3108543"/>
          </a:xfrm>
          <a:prstGeom prst="rect">
            <a:avLst/>
          </a:prstGeom>
        </p:spPr>
        <p:txBody>
          <a:bodyPr wrap="square">
            <a:spAutoFit/>
          </a:bodyPr>
          <a:lstStyle/>
          <a:p>
            <a:pPr marL="285750" indent="-285750">
              <a:lnSpc>
                <a:spcPct val="200000"/>
              </a:lnSpc>
              <a:buFont typeface="Wingdings" panose="05000000000000000000" pitchFamily="2" charset="2"/>
              <a:buChar char="ü"/>
            </a:pPr>
            <a:r>
              <a:rPr lang="en-US" dirty="0"/>
              <a:t>Data mining is a technique that is a part of the KDD process</a:t>
            </a:r>
            <a:r>
              <a:rPr lang="en-US" dirty="0" smtClean="0"/>
              <a:t>.</a:t>
            </a:r>
            <a:endParaRPr lang="en-US" dirty="0"/>
          </a:p>
          <a:p>
            <a:pPr marL="285750" indent="-285750">
              <a:lnSpc>
                <a:spcPct val="200000"/>
              </a:lnSpc>
              <a:buFont typeface="Wingdings" panose="05000000000000000000" pitchFamily="2" charset="2"/>
              <a:buChar char="ü"/>
            </a:pPr>
            <a:r>
              <a:rPr lang="en-US" dirty="0"/>
              <a:t>It is about extracting valuable information from data</a:t>
            </a:r>
          </a:p>
          <a:p>
            <a:pPr marL="285750" indent="-285750">
              <a:lnSpc>
                <a:spcPct val="200000"/>
              </a:lnSpc>
              <a:buFont typeface="Wingdings" panose="05000000000000000000" pitchFamily="2" charset="2"/>
              <a:buChar char="ü"/>
            </a:pPr>
            <a:r>
              <a:rPr lang="en-US" dirty="0"/>
              <a:t>Its objective is to realize the value of data and make it usable by extracting important information.</a:t>
            </a:r>
          </a:p>
        </p:txBody>
      </p:sp>
      <p:sp>
        <p:nvSpPr>
          <p:cNvPr id="13" name="TextBox 12"/>
          <p:cNvSpPr txBox="1"/>
          <p:nvPr/>
        </p:nvSpPr>
        <p:spPr>
          <a:xfrm>
            <a:off x="3444041" y="244040"/>
            <a:ext cx="2255917" cy="461665"/>
          </a:xfrm>
          <a:prstGeom prst="rect">
            <a:avLst/>
          </a:prstGeom>
          <a:noFill/>
        </p:spPr>
        <p:txBody>
          <a:bodyPr wrap="square" rtlCol="0">
            <a:spAutoFit/>
          </a:bodyPr>
          <a:lstStyle/>
          <a:p>
            <a:r>
              <a:rPr lang="en-US" sz="2400" b="1" dirty="0" smtClean="0"/>
              <a:t>Data Mining</a:t>
            </a:r>
            <a:endParaRPr lang="en-US" sz="2400" b="1" dirty="0"/>
          </a:p>
        </p:txBody>
      </p:sp>
    </p:spTree>
    <p:extLst>
      <p:ext uri="{BB962C8B-B14F-4D97-AF65-F5344CB8AC3E}">
        <p14:creationId xmlns:p14="http://schemas.microsoft.com/office/powerpoint/2010/main" val="2775218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1274126" y="1329996"/>
            <a:ext cx="2715837" cy="2677656"/>
          </a:xfrm>
          <a:prstGeom prst="rect">
            <a:avLst/>
          </a:prstGeom>
        </p:spPr>
        <p:txBody>
          <a:bodyPr wrap="square">
            <a:spAutoFit/>
          </a:bodyPr>
          <a:lstStyle/>
          <a:p>
            <a:pPr marL="285750" indent="-285750">
              <a:lnSpc>
                <a:spcPct val="200000"/>
              </a:lnSpc>
              <a:buFont typeface="Wingdings" panose="05000000000000000000" pitchFamily="2" charset="2"/>
              <a:buChar char="ü"/>
            </a:pPr>
            <a:r>
              <a:rPr lang="en-US" dirty="0"/>
              <a:t>Business </a:t>
            </a:r>
            <a:r>
              <a:rPr lang="en-US" dirty="0" smtClean="0"/>
              <a:t>Understandings</a:t>
            </a:r>
          </a:p>
          <a:p>
            <a:pPr marL="285750" indent="-285750">
              <a:lnSpc>
                <a:spcPct val="200000"/>
              </a:lnSpc>
              <a:buFont typeface="Wingdings" panose="05000000000000000000" pitchFamily="2" charset="2"/>
              <a:buChar char="ü"/>
            </a:pPr>
            <a:r>
              <a:rPr lang="en-US" dirty="0" smtClean="0"/>
              <a:t>Data Understandings</a:t>
            </a:r>
          </a:p>
          <a:p>
            <a:pPr marL="285750" indent="-285750">
              <a:lnSpc>
                <a:spcPct val="200000"/>
              </a:lnSpc>
              <a:buFont typeface="Wingdings" panose="05000000000000000000" pitchFamily="2" charset="2"/>
              <a:buChar char="ü"/>
            </a:pPr>
            <a:r>
              <a:rPr lang="en-US" dirty="0" smtClean="0"/>
              <a:t>Data Preparation</a:t>
            </a:r>
          </a:p>
          <a:p>
            <a:pPr marL="285750" indent="-285750">
              <a:lnSpc>
                <a:spcPct val="200000"/>
              </a:lnSpc>
              <a:buFont typeface="Wingdings" panose="05000000000000000000" pitchFamily="2" charset="2"/>
              <a:buChar char="ü"/>
            </a:pPr>
            <a:r>
              <a:rPr lang="en-US" dirty="0" smtClean="0"/>
              <a:t>Modeling</a:t>
            </a:r>
          </a:p>
          <a:p>
            <a:pPr marL="285750" indent="-285750">
              <a:lnSpc>
                <a:spcPct val="200000"/>
              </a:lnSpc>
              <a:buFont typeface="Wingdings" panose="05000000000000000000" pitchFamily="2" charset="2"/>
              <a:buChar char="ü"/>
            </a:pPr>
            <a:r>
              <a:rPr lang="en-US" dirty="0" smtClean="0"/>
              <a:t>Evaluation</a:t>
            </a:r>
          </a:p>
          <a:p>
            <a:pPr marL="285750" indent="-285750">
              <a:lnSpc>
                <a:spcPct val="200000"/>
              </a:lnSpc>
              <a:buFont typeface="Wingdings" panose="05000000000000000000" pitchFamily="2" charset="2"/>
              <a:buChar char="ü"/>
            </a:pPr>
            <a:r>
              <a:rPr lang="en-US" dirty="0" smtClean="0"/>
              <a:t>Deployment</a:t>
            </a:r>
            <a:endParaRPr lang="en-US" dirty="0"/>
          </a:p>
        </p:txBody>
      </p:sp>
      <p:pic>
        <p:nvPicPr>
          <p:cNvPr id="11" name="Picture 10"/>
          <p:cNvPicPr>
            <a:picLocks noChangeAspect="1"/>
          </p:cNvPicPr>
          <p:nvPr/>
        </p:nvPicPr>
        <p:blipFill>
          <a:blip r:embed="rId2"/>
          <a:stretch>
            <a:fillRect/>
          </a:stretch>
        </p:blipFill>
        <p:spPr>
          <a:xfrm>
            <a:off x="4537740" y="801450"/>
            <a:ext cx="3762375" cy="3819525"/>
          </a:xfrm>
          <a:prstGeom prst="rect">
            <a:avLst/>
          </a:prstGeom>
        </p:spPr>
      </p:pic>
      <p:sp>
        <p:nvSpPr>
          <p:cNvPr id="12" name="TextBox 11"/>
          <p:cNvSpPr txBox="1"/>
          <p:nvPr/>
        </p:nvSpPr>
        <p:spPr>
          <a:xfrm>
            <a:off x="3444041" y="168276"/>
            <a:ext cx="2255917" cy="461665"/>
          </a:xfrm>
          <a:prstGeom prst="rect">
            <a:avLst/>
          </a:prstGeom>
          <a:noFill/>
        </p:spPr>
        <p:txBody>
          <a:bodyPr wrap="square" rtlCol="0">
            <a:spAutoFit/>
          </a:bodyPr>
          <a:lstStyle/>
          <a:p>
            <a:r>
              <a:rPr lang="en-US" sz="2400" b="1" dirty="0" smtClean="0"/>
              <a:t>Data Mining</a:t>
            </a:r>
            <a:endParaRPr lang="en-US" sz="2400" b="1" dirty="0"/>
          </a:p>
        </p:txBody>
      </p:sp>
    </p:spTree>
    <p:extLst>
      <p:ext uri="{BB962C8B-B14F-4D97-AF65-F5344CB8AC3E}">
        <p14:creationId xmlns:p14="http://schemas.microsoft.com/office/powerpoint/2010/main" val="2868401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F426607-689E-407A-B27D-04BCE216CC69}"/>
              </a:ext>
            </a:extLst>
          </p:cNvPr>
          <p:cNvSpPr txBox="1">
            <a:spLocks/>
          </p:cNvSpPr>
          <p:nvPr/>
        </p:nvSpPr>
        <p:spPr>
          <a:xfrm>
            <a:off x="460375" y="-53435"/>
            <a:ext cx="7345680" cy="711112"/>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endParaRPr lang="en-US" sz="3600" b="1" dirty="0">
              <a:solidFill>
                <a:schemeClr val="tx1"/>
              </a:solidFill>
              <a:effectLst/>
            </a:endParaRPr>
          </a:p>
        </p:txBody>
      </p:sp>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t="17714"/>
          <a:stretch/>
        </p:blipFill>
        <p:spPr>
          <a:xfrm>
            <a:off x="1810497" y="855784"/>
            <a:ext cx="5523006" cy="2840420"/>
          </a:xfrm>
          <a:prstGeom prst="rect">
            <a:avLst/>
          </a:prstGeom>
        </p:spPr>
      </p:pic>
      <p:sp>
        <p:nvSpPr>
          <p:cNvPr id="14" name="TextBox 13"/>
          <p:cNvSpPr txBox="1"/>
          <p:nvPr/>
        </p:nvSpPr>
        <p:spPr>
          <a:xfrm>
            <a:off x="3150473" y="160338"/>
            <a:ext cx="2843054" cy="461665"/>
          </a:xfrm>
          <a:prstGeom prst="rect">
            <a:avLst/>
          </a:prstGeom>
          <a:noFill/>
        </p:spPr>
        <p:txBody>
          <a:bodyPr wrap="square" rtlCol="0">
            <a:spAutoFit/>
          </a:bodyPr>
          <a:lstStyle/>
          <a:p>
            <a:r>
              <a:rPr lang="en-US" sz="2400" b="1" dirty="0" smtClean="0"/>
              <a:t>Machine Learning</a:t>
            </a:r>
            <a:endParaRPr lang="en-US" sz="2400" b="1" dirty="0"/>
          </a:p>
        </p:txBody>
      </p:sp>
    </p:spTree>
    <p:extLst>
      <p:ext uri="{BB962C8B-B14F-4D97-AF65-F5344CB8AC3E}">
        <p14:creationId xmlns:p14="http://schemas.microsoft.com/office/powerpoint/2010/main" val="130347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F426607-689E-407A-B27D-04BCE216CC69}"/>
              </a:ext>
            </a:extLst>
          </p:cNvPr>
          <p:cNvSpPr txBox="1">
            <a:spLocks/>
          </p:cNvSpPr>
          <p:nvPr/>
        </p:nvSpPr>
        <p:spPr>
          <a:xfrm>
            <a:off x="460375" y="-53435"/>
            <a:ext cx="7345680" cy="711112"/>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endParaRPr lang="en-US" sz="3600" b="1" dirty="0">
              <a:solidFill>
                <a:schemeClr val="tx1"/>
              </a:solidFill>
              <a:effectLst/>
            </a:endParaRPr>
          </a:p>
        </p:txBody>
      </p:sp>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907" y="810077"/>
            <a:ext cx="5310186" cy="3798416"/>
          </a:xfrm>
          <a:prstGeom prst="rect">
            <a:avLst/>
          </a:prstGeom>
        </p:spPr>
      </p:pic>
      <p:sp>
        <p:nvSpPr>
          <p:cNvPr id="9" name="TextBox 8"/>
          <p:cNvSpPr txBox="1"/>
          <p:nvPr/>
        </p:nvSpPr>
        <p:spPr>
          <a:xfrm>
            <a:off x="3150473" y="203904"/>
            <a:ext cx="2843054" cy="461665"/>
          </a:xfrm>
          <a:prstGeom prst="rect">
            <a:avLst/>
          </a:prstGeom>
          <a:noFill/>
        </p:spPr>
        <p:txBody>
          <a:bodyPr wrap="square" rtlCol="0">
            <a:spAutoFit/>
          </a:bodyPr>
          <a:lstStyle/>
          <a:p>
            <a:r>
              <a:rPr lang="en-US" sz="2400" b="1" dirty="0" smtClean="0"/>
              <a:t>Machine Learning</a:t>
            </a:r>
            <a:endParaRPr lang="en-US" sz="2400" b="1" dirty="0"/>
          </a:p>
        </p:txBody>
      </p:sp>
    </p:spTree>
    <p:extLst>
      <p:ext uri="{BB962C8B-B14F-4D97-AF65-F5344CB8AC3E}">
        <p14:creationId xmlns:p14="http://schemas.microsoft.com/office/powerpoint/2010/main" val="424918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70" y="885209"/>
            <a:ext cx="4819650" cy="3076575"/>
          </a:xfrm>
          <a:prstGeom prst="rect">
            <a:avLst/>
          </a:prstGeom>
        </p:spPr>
      </p:pic>
      <p:sp>
        <p:nvSpPr>
          <p:cNvPr id="9" name="TextBox 8"/>
          <p:cNvSpPr txBox="1"/>
          <p:nvPr/>
        </p:nvSpPr>
        <p:spPr>
          <a:xfrm>
            <a:off x="3554730" y="260010"/>
            <a:ext cx="2034540" cy="461665"/>
          </a:xfrm>
          <a:prstGeom prst="rect">
            <a:avLst/>
          </a:prstGeom>
          <a:noFill/>
        </p:spPr>
        <p:txBody>
          <a:bodyPr wrap="square" rtlCol="0">
            <a:spAutoFit/>
          </a:bodyPr>
          <a:lstStyle/>
          <a:p>
            <a:r>
              <a:rPr lang="en-US" sz="2400" b="1" dirty="0"/>
              <a:t>Regression</a:t>
            </a:r>
          </a:p>
        </p:txBody>
      </p:sp>
      <p:pic>
        <p:nvPicPr>
          <p:cNvPr id="10242" name="Picture 2" descr="Regression Formula | How To Calculate Regression (Excel Template)"/>
          <p:cNvPicPr>
            <a:picLocks noChangeAspect="1" noChangeArrowheads="1"/>
          </p:cNvPicPr>
          <p:nvPr/>
        </p:nvPicPr>
        <p:blipFill rotWithShape="1">
          <a:blip r:embed="rId3">
            <a:extLst>
              <a:ext uri="{28A0092B-C50C-407E-A947-70E740481C1C}">
                <a14:useLocalDpi xmlns:a14="http://schemas.microsoft.com/office/drawing/2010/main" val="0"/>
              </a:ext>
            </a:extLst>
          </a:blip>
          <a:srcRect l="8426" t="25990" r="8466"/>
          <a:stretch/>
        </p:blipFill>
        <p:spPr bwMode="auto">
          <a:xfrm>
            <a:off x="5589270" y="1600199"/>
            <a:ext cx="3006090" cy="137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751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Dataquest : Tutorial: Understanding Linear Regression and Regression Error  Metr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782" y="1178604"/>
            <a:ext cx="5244435" cy="3129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554730" y="260010"/>
            <a:ext cx="2034540" cy="461665"/>
          </a:xfrm>
          <a:prstGeom prst="rect">
            <a:avLst/>
          </a:prstGeom>
          <a:noFill/>
        </p:spPr>
        <p:txBody>
          <a:bodyPr wrap="square" rtlCol="0">
            <a:spAutoFit/>
          </a:bodyPr>
          <a:lstStyle/>
          <a:p>
            <a:r>
              <a:rPr lang="en-US" sz="2400" b="1" dirty="0"/>
              <a:t>Regression</a:t>
            </a:r>
          </a:p>
        </p:txBody>
      </p:sp>
    </p:spTree>
    <p:extLst>
      <p:ext uri="{BB962C8B-B14F-4D97-AF65-F5344CB8AC3E}">
        <p14:creationId xmlns:p14="http://schemas.microsoft.com/office/powerpoint/2010/main" val="3572778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Simple Linear Regression explan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795" y="806452"/>
            <a:ext cx="6098344" cy="33312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129915" y="233491"/>
            <a:ext cx="2884170" cy="461665"/>
          </a:xfrm>
          <a:prstGeom prst="rect">
            <a:avLst/>
          </a:prstGeom>
          <a:noFill/>
        </p:spPr>
        <p:txBody>
          <a:bodyPr wrap="square" rtlCol="0">
            <a:spAutoFit/>
          </a:bodyPr>
          <a:lstStyle/>
          <a:p>
            <a:r>
              <a:rPr lang="en-US" sz="2400" b="1" dirty="0" smtClean="0"/>
              <a:t>Linear Regression</a:t>
            </a:r>
            <a:endParaRPr lang="en-US" sz="2400" b="1" dirty="0"/>
          </a:p>
        </p:txBody>
      </p:sp>
    </p:spTree>
    <p:extLst>
      <p:ext uri="{BB962C8B-B14F-4D97-AF65-F5344CB8AC3E}">
        <p14:creationId xmlns:p14="http://schemas.microsoft.com/office/powerpoint/2010/main" val="1838286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1464943" y="817657"/>
            <a:ext cx="6208395" cy="3606705"/>
          </a:xfrm>
          <a:prstGeom prst="rect">
            <a:avLst/>
          </a:prstGeom>
        </p:spPr>
      </p:pic>
      <p:sp>
        <p:nvSpPr>
          <p:cNvPr id="6" name="TextBox 5"/>
          <p:cNvSpPr txBox="1"/>
          <p:nvPr/>
        </p:nvSpPr>
        <p:spPr>
          <a:xfrm>
            <a:off x="3409949" y="160338"/>
            <a:ext cx="2318385" cy="461665"/>
          </a:xfrm>
          <a:prstGeom prst="rect">
            <a:avLst/>
          </a:prstGeom>
          <a:noFill/>
        </p:spPr>
        <p:txBody>
          <a:bodyPr wrap="square" rtlCol="0">
            <a:spAutoFit/>
          </a:bodyPr>
          <a:lstStyle/>
          <a:p>
            <a:r>
              <a:rPr lang="en-US" sz="2400" b="1" dirty="0" smtClean="0"/>
              <a:t>Decision tree</a:t>
            </a:r>
            <a:endParaRPr lang="en-US" sz="2400" b="1" dirty="0"/>
          </a:p>
        </p:txBody>
      </p:sp>
    </p:spTree>
    <p:extLst>
      <p:ext uri="{BB962C8B-B14F-4D97-AF65-F5344CB8AC3E}">
        <p14:creationId xmlns:p14="http://schemas.microsoft.com/office/powerpoint/2010/main" val="2906040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1882616" y="884133"/>
            <a:ext cx="5378768" cy="3677389"/>
          </a:xfrm>
          <a:prstGeom prst="rect">
            <a:avLst/>
          </a:prstGeom>
        </p:spPr>
      </p:pic>
      <p:sp>
        <p:nvSpPr>
          <p:cNvPr id="7" name="TextBox 6"/>
          <p:cNvSpPr txBox="1"/>
          <p:nvPr/>
        </p:nvSpPr>
        <p:spPr>
          <a:xfrm>
            <a:off x="3409949" y="160338"/>
            <a:ext cx="2457451" cy="461665"/>
          </a:xfrm>
          <a:prstGeom prst="rect">
            <a:avLst/>
          </a:prstGeom>
          <a:noFill/>
        </p:spPr>
        <p:txBody>
          <a:bodyPr wrap="square" rtlCol="0">
            <a:spAutoFit/>
          </a:bodyPr>
          <a:lstStyle/>
          <a:p>
            <a:r>
              <a:rPr lang="en-US" sz="2400" b="1" dirty="0" smtClean="0"/>
              <a:t>Random Forest</a:t>
            </a:r>
            <a:endParaRPr lang="en-US" sz="2400" b="1" dirty="0"/>
          </a:p>
        </p:txBody>
      </p:sp>
    </p:spTree>
    <p:extLst>
      <p:ext uri="{BB962C8B-B14F-4D97-AF65-F5344CB8AC3E}">
        <p14:creationId xmlns:p14="http://schemas.microsoft.com/office/powerpoint/2010/main" val="3545670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72"/>
        <p:cNvGrpSpPr/>
        <p:nvPr/>
      </p:nvGrpSpPr>
      <p:grpSpPr>
        <a:xfrm>
          <a:off x="0" y="0"/>
          <a:ext cx="0" cy="0"/>
          <a:chOff x="0" y="0"/>
          <a:chExt cx="0" cy="0"/>
        </a:xfrm>
      </p:grpSpPr>
      <p:sp>
        <p:nvSpPr>
          <p:cNvPr id="2" name="TextBox 1"/>
          <p:cNvSpPr txBox="1"/>
          <p:nvPr/>
        </p:nvSpPr>
        <p:spPr>
          <a:xfrm>
            <a:off x="3107532" y="478632"/>
            <a:ext cx="3650456" cy="3785652"/>
          </a:xfrm>
          <a:prstGeom prst="rect">
            <a:avLst/>
          </a:prstGeom>
          <a:noFill/>
        </p:spPr>
        <p:txBody>
          <a:bodyPr wrap="square" rtlCol="0">
            <a:spAutoFit/>
          </a:bodyPr>
          <a:lstStyle/>
          <a:p>
            <a:pPr marL="342900" indent="-342900">
              <a:lnSpc>
                <a:spcPct val="200000"/>
              </a:lnSpc>
              <a:buAutoNum type="arabicPeriod"/>
            </a:pPr>
            <a:r>
              <a:rPr lang="en-US" sz="2000" b="1" dirty="0" smtClean="0"/>
              <a:t>GIỚI THIỆU ĐỀ TÀI</a:t>
            </a:r>
          </a:p>
          <a:p>
            <a:pPr marL="342900" indent="-342900">
              <a:lnSpc>
                <a:spcPct val="200000"/>
              </a:lnSpc>
              <a:buAutoNum type="arabicPeriod"/>
            </a:pPr>
            <a:r>
              <a:rPr lang="en-US" sz="2000" b="1" dirty="0" smtClean="0"/>
              <a:t>MỤC TIÊU ĐẶT RA</a:t>
            </a:r>
          </a:p>
          <a:p>
            <a:pPr marL="342900" indent="-342900">
              <a:lnSpc>
                <a:spcPct val="200000"/>
              </a:lnSpc>
              <a:buAutoNum type="arabicPeriod"/>
            </a:pPr>
            <a:r>
              <a:rPr lang="en-US" sz="2000" b="1" dirty="0" smtClean="0"/>
              <a:t>CƠ SỞ LÍ THUYẾT</a:t>
            </a:r>
          </a:p>
          <a:p>
            <a:pPr marL="342900" indent="-342900">
              <a:lnSpc>
                <a:spcPct val="200000"/>
              </a:lnSpc>
              <a:buAutoNum type="arabicPeriod"/>
            </a:pPr>
            <a:r>
              <a:rPr lang="en-US" sz="2000" b="1" dirty="0" smtClean="0"/>
              <a:t>NỘI DUNG THỰC HIỆN</a:t>
            </a:r>
          </a:p>
          <a:p>
            <a:pPr marL="342900" indent="-342900">
              <a:lnSpc>
                <a:spcPct val="200000"/>
              </a:lnSpc>
              <a:buAutoNum type="arabicPeriod"/>
            </a:pPr>
            <a:r>
              <a:rPr lang="en-US" sz="2000" b="1" dirty="0" smtClean="0"/>
              <a:t>KẾT QUẢ</a:t>
            </a:r>
          </a:p>
          <a:p>
            <a:pPr marL="342900" indent="-342900">
              <a:lnSpc>
                <a:spcPct val="200000"/>
              </a:lnSpc>
              <a:buAutoNum type="arabicPeriod"/>
            </a:pPr>
            <a:r>
              <a:rPr lang="en-US" sz="2000" b="1" dirty="0" smtClean="0"/>
              <a:t>KẾT LUẬN</a:t>
            </a:r>
            <a:endParaRPr lang="en-US" sz="2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3766183" y="153036"/>
            <a:ext cx="1611631" cy="461665"/>
          </a:xfrm>
          <a:prstGeom prst="rect">
            <a:avLst/>
          </a:prstGeom>
          <a:noFill/>
        </p:spPr>
        <p:txBody>
          <a:bodyPr wrap="square" rtlCol="0">
            <a:spAutoFit/>
          </a:bodyPr>
          <a:lstStyle/>
          <a:p>
            <a:r>
              <a:rPr lang="en-US" sz="2400" b="1" dirty="0" err="1" smtClean="0"/>
              <a:t>XGBoost</a:t>
            </a:r>
            <a:endParaRPr lang="en-US" sz="24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781" y="804883"/>
            <a:ext cx="5712437" cy="3622357"/>
          </a:xfrm>
          <a:prstGeom prst="rect">
            <a:avLst/>
          </a:prstGeom>
        </p:spPr>
      </p:pic>
    </p:spTree>
    <p:extLst>
      <p:ext uri="{BB962C8B-B14F-4D97-AF65-F5344CB8AC3E}">
        <p14:creationId xmlns:p14="http://schemas.microsoft.com/office/powerpoint/2010/main" val="224369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1028700" y="1940248"/>
            <a:ext cx="7086600" cy="646331"/>
          </a:xfrm>
          <a:prstGeom prst="rect">
            <a:avLst/>
          </a:prstGeom>
        </p:spPr>
        <p:txBody>
          <a:bodyPr wrap="square">
            <a:spAutoFit/>
          </a:bodyPr>
          <a:lstStyle/>
          <a:p>
            <a:pPr algn="ctr">
              <a:lnSpc>
                <a:spcPct val="150000"/>
              </a:lnSpc>
            </a:pPr>
            <a:r>
              <a:rPr lang="en-US" sz="2400" b="1" dirty="0" smtClean="0"/>
              <a:t>4. NỘI </a:t>
            </a:r>
            <a:r>
              <a:rPr lang="en-US" sz="2400" b="1" dirty="0" smtClean="0"/>
              <a:t>DUNG THỰC HIỆN</a:t>
            </a:r>
            <a:endParaRPr lang="en-US" sz="2400" b="1" dirty="0"/>
          </a:p>
        </p:txBody>
      </p:sp>
    </p:spTree>
    <p:extLst>
      <p:ext uri="{BB962C8B-B14F-4D97-AF65-F5344CB8AC3E}">
        <p14:creationId xmlns:p14="http://schemas.microsoft.com/office/powerpoint/2010/main" val="4240479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003695" y="338110"/>
            <a:ext cx="7007538" cy="1642003"/>
          </a:xfrm>
          <a:prstGeom prst="rect">
            <a:avLst/>
          </a:prstGeom>
        </p:spPr>
      </p:pic>
      <p:pic>
        <p:nvPicPr>
          <p:cNvPr id="1030" name="Picture 6" descr="pandas (softwar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182" y="2137300"/>
            <a:ext cx="2244158" cy="9070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Python Logo, symbol, meaning, history, PNG, brand"/>
          <p:cNvPicPr>
            <a:picLocks noChangeAspect="1" noChangeArrowheads="1"/>
          </p:cNvPicPr>
          <p:nvPr/>
        </p:nvPicPr>
        <p:blipFill rotWithShape="1">
          <a:blip r:embed="rId4">
            <a:extLst>
              <a:ext uri="{28A0092B-C50C-407E-A947-70E740481C1C}">
                <a14:useLocalDpi xmlns:a14="http://schemas.microsoft.com/office/drawing/2010/main" val="0"/>
              </a:ext>
            </a:extLst>
          </a:blip>
          <a:srcRect t="21481" b="20884"/>
          <a:stretch/>
        </p:blipFill>
        <p:spPr bwMode="auto">
          <a:xfrm>
            <a:off x="2677363" y="2811657"/>
            <a:ext cx="4106717" cy="13313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tplotlib logo — Matplotlib 3.7.1 documen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1175" y="4487544"/>
            <a:ext cx="2139636" cy="4279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iscussion of seaborn logo · Issue #2243 · mwaskom/seaborn · GitHu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812" y="3319799"/>
            <a:ext cx="1595673" cy="15956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ile:Scikit learn logo small.svg - Wikimedia Comm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813" y="2115821"/>
            <a:ext cx="1519204" cy="81775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ile:Jupyter logo.svg - Wikimedia Comm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7131" y="3713114"/>
            <a:ext cx="1002207" cy="116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705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377574" y="314742"/>
            <a:ext cx="2492990" cy="461665"/>
          </a:xfrm>
          <a:prstGeom prst="rect">
            <a:avLst/>
          </a:prstGeom>
        </p:spPr>
        <p:txBody>
          <a:bodyPr wrap="none">
            <a:spAutoFit/>
          </a:bodyPr>
          <a:lstStyle/>
          <a:p>
            <a:r>
              <a:rPr lang="en-US" sz="2400" b="1" dirty="0"/>
              <a:t>About data sets</a:t>
            </a:r>
          </a:p>
        </p:txBody>
      </p:sp>
      <p:sp>
        <p:nvSpPr>
          <p:cNvPr id="12" name="Rectangle 11"/>
          <p:cNvSpPr/>
          <p:nvPr/>
        </p:nvSpPr>
        <p:spPr>
          <a:xfrm>
            <a:off x="467359" y="974092"/>
            <a:ext cx="8313420" cy="2246769"/>
          </a:xfrm>
          <a:prstGeom prst="rect">
            <a:avLst/>
          </a:prstGeom>
        </p:spPr>
        <p:txBody>
          <a:bodyPr wrap="square">
            <a:spAutoFit/>
          </a:bodyPr>
          <a:lstStyle/>
          <a:p>
            <a:pPr>
              <a:lnSpc>
                <a:spcPct val="200000"/>
              </a:lnSpc>
            </a:pPr>
            <a:r>
              <a:rPr lang="vi-VN" dirty="0"/>
              <a:t>Trong nghiên cứu sau đây, chúng tôi sử dụng dữ liệu giao dịch của một nhà hàng Burger Café trong tòa nhà Microsoft ở Trung Quốc để chỉ ra cách có được độ co giãn về giá khi thêm thông tin về combo sản phẩm và thông tin bên ngoài bao gồm thời tiết và kỳ nghỉ vào mô hình định giá. Đây là thử nghiệm demo thứ ba trong Hội thảo trực tuyến của </a:t>
            </a:r>
            <a:r>
              <a:rPr lang="vi-VN" dirty="0" smtClean="0"/>
              <a:t>Cortana Analytics</a:t>
            </a:r>
            <a:r>
              <a:rPr lang="en-US" dirty="0" smtClean="0"/>
              <a:t> </a:t>
            </a:r>
            <a:r>
              <a:rPr lang="vi-VN" dirty="0" smtClean="0"/>
              <a:t>về </a:t>
            </a:r>
            <a:r>
              <a:rPr lang="vi-VN" dirty="0"/>
              <a:t>Giá bán lẻ </a:t>
            </a:r>
            <a:r>
              <a:rPr lang="en-US" dirty="0" smtClean="0"/>
              <a:t>(</a:t>
            </a:r>
            <a:r>
              <a:rPr lang="vi-VN" dirty="0" smtClean="0"/>
              <a:t>Cortana </a:t>
            </a:r>
            <a:r>
              <a:rPr lang="vi-VN" dirty="0"/>
              <a:t>Analytics Webinar for Retail </a:t>
            </a:r>
            <a:r>
              <a:rPr lang="vi-VN" dirty="0" smtClean="0"/>
              <a:t>Pricing</a:t>
            </a:r>
            <a:r>
              <a:rPr lang="en-US" dirty="0" smtClean="0"/>
              <a:t>)</a:t>
            </a:r>
            <a:endParaRPr lang="vi-VN" dirty="0"/>
          </a:p>
        </p:txBody>
      </p:sp>
    </p:spTree>
    <p:extLst>
      <p:ext uri="{BB962C8B-B14F-4D97-AF65-F5344CB8AC3E}">
        <p14:creationId xmlns:p14="http://schemas.microsoft.com/office/powerpoint/2010/main" val="2590214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2882273" y="160338"/>
            <a:ext cx="3379451" cy="461665"/>
          </a:xfrm>
          <a:prstGeom prst="rect">
            <a:avLst/>
          </a:prstGeom>
        </p:spPr>
        <p:txBody>
          <a:bodyPr wrap="none">
            <a:spAutoFit/>
          </a:bodyPr>
          <a:lstStyle/>
          <a:p>
            <a:r>
              <a:rPr lang="en-US" sz="2400" b="1" dirty="0"/>
              <a:t>Variable Identification</a:t>
            </a:r>
          </a:p>
        </p:txBody>
      </p:sp>
      <p:pic>
        <p:nvPicPr>
          <p:cNvPr id="6" name="Picture 5"/>
          <p:cNvPicPr>
            <a:picLocks noChangeAspect="1"/>
          </p:cNvPicPr>
          <p:nvPr/>
        </p:nvPicPr>
        <p:blipFill>
          <a:blip r:embed="rId2"/>
          <a:stretch>
            <a:fillRect/>
          </a:stretch>
        </p:blipFill>
        <p:spPr>
          <a:xfrm>
            <a:off x="1393514" y="826690"/>
            <a:ext cx="2843691" cy="196042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stretch>
            <a:fillRect/>
          </a:stretch>
        </p:blipFill>
        <p:spPr>
          <a:xfrm>
            <a:off x="5793916" y="813597"/>
            <a:ext cx="2348189" cy="1944000"/>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2697369" y="3003345"/>
            <a:ext cx="4363660" cy="194400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821099" y="2894362"/>
            <a:ext cx="1061174" cy="276999"/>
          </a:xfrm>
          <a:prstGeom prst="rect">
            <a:avLst/>
          </a:prstGeom>
          <a:noFill/>
        </p:spPr>
        <p:txBody>
          <a:bodyPr wrap="square" rtlCol="0">
            <a:spAutoFit/>
          </a:bodyPr>
          <a:lstStyle/>
          <a:p>
            <a:r>
              <a:rPr lang="en-US" sz="1200" b="1" dirty="0" smtClean="0"/>
              <a:t>Date-info</a:t>
            </a:r>
            <a:endParaRPr lang="en-US" sz="1200" b="1" dirty="0"/>
          </a:p>
        </p:txBody>
      </p:sp>
      <p:sp>
        <p:nvSpPr>
          <p:cNvPr id="12" name="TextBox 11"/>
          <p:cNvSpPr txBox="1"/>
          <p:nvPr/>
        </p:nvSpPr>
        <p:spPr>
          <a:xfrm>
            <a:off x="233762" y="622002"/>
            <a:ext cx="1205364" cy="276999"/>
          </a:xfrm>
          <a:prstGeom prst="rect">
            <a:avLst/>
          </a:prstGeom>
          <a:noFill/>
        </p:spPr>
        <p:txBody>
          <a:bodyPr wrap="square" rtlCol="0">
            <a:spAutoFit/>
          </a:bodyPr>
          <a:lstStyle/>
          <a:p>
            <a:r>
              <a:rPr lang="en-US" sz="1200" b="1" dirty="0" smtClean="0"/>
              <a:t>Transactions</a:t>
            </a:r>
            <a:endParaRPr lang="en-US" sz="1200" b="1" dirty="0"/>
          </a:p>
        </p:txBody>
      </p:sp>
      <p:sp>
        <p:nvSpPr>
          <p:cNvPr id="13" name="TextBox 12"/>
          <p:cNvSpPr txBox="1"/>
          <p:nvPr/>
        </p:nvSpPr>
        <p:spPr>
          <a:xfrm>
            <a:off x="4879199" y="622003"/>
            <a:ext cx="840505" cy="276999"/>
          </a:xfrm>
          <a:prstGeom prst="rect">
            <a:avLst/>
          </a:prstGeom>
          <a:noFill/>
        </p:spPr>
        <p:txBody>
          <a:bodyPr wrap="square" rtlCol="0">
            <a:spAutoFit/>
          </a:bodyPr>
          <a:lstStyle/>
          <a:p>
            <a:r>
              <a:rPr lang="en-US" sz="1200" b="1" dirty="0" smtClean="0"/>
              <a:t>Meta-sell</a:t>
            </a:r>
            <a:endParaRPr lang="en-US" sz="1200" b="1" dirty="0"/>
          </a:p>
        </p:txBody>
      </p:sp>
    </p:spTree>
    <p:extLst>
      <p:ext uri="{BB962C8B-B14F-4D97-AF65-F5344CB8AC3E}">
        <p14:creationId xmlns:p14="http://schemas.microsoft.com/office/powerpoint/2010/main" val="2081530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2817980" y="225207"/>
            <a:ext cx="3076483" cy="461665"/>
          </a:xfrm>
          <a:prstGeom prst="rect">
            <a:avLst/>
          </a:prstGeom>
        </p:spPr>
        <p:txBody>
          <a:bodyPr wrap="none">
            <a:spAutoFit/>
          </a:bodyPr>
          <a:lstStyle/>
          <a:p>
            <a:r>
              <a:rPr lang="en-US" sz="2400" b="1" dirty="0"/>
              <a:t>Data Preprocessing</a:t>
            </a:r>
            <a:endParaRPr lang="en-US" sz="2400" dirty="0"/>
          </a:p>
        </p:txBody>
      </p:sp>
      <p:pic>
        <p:nvPicPr>
          <p:cNvPr id="12" name="Picture 11"/>
          <p:cNvPicPr>
            <a:picLocks noChangeAspect="1"/>
          </p:cNvPicPr>
          <p:nvPr/>
        </p:nvPicPr>
        <p:blipFill>
          <a:blip r:embed="rId2"/>
          <a:stretch>
            <a:fillRect/>
          </a:stretch>
        </p:blipFill>
        <p:spPr>
          <a:xfrm>
            <a:off x="422614" y="2830559"/>
            <a:ext cx="7867213" cy="1741992"/>
          </a:xfrm>
          <a:prstGeom prst="rect">
            <a:avLst/>
          </a:prstGeom>
        </p:spPr>
      </p:pic>
      <p:sp>
        <p:nvSpPr>
          <p:cNvPr id="3" name="TextBox 2"/>
          <p:cNvSpPr txBox="1"/>
          <p:nvPr/>
        </p:nvSpPr>
        <p:spPr>
          <a:xfrm>
            <a:off x="2055932" y="774530"/>
            <a:ext cx="4600575" cy="1318118"/>
          </a:xfrm>
          <a:prstGeom prst="rect">
            <a:avLst/>
          </a:prstGeom>
          <a:noFill/>
        </p:spPr>
        <p:txBody>
          <a:bodyPr wrap="square" rtlCol="0">
            <a:spAutoFit/>
          </a:bodyPr>
          <a:lstStyle/>
          <a:p>
            <a:pPr marL="285750" indent="-285750">
              <a:lnSpc>
                <a:spcPct val="200000"/>
              </a:lnSpc>
              <a:buFontTx/>
              <a:buChar char="-"/>
            </a:pPr>
            <a:r>
              <a:rPr lang="en-US" dirty="0" err="1" smtClean="0"/>
              <a:t>Làm</a:t>
            </a:r>
            <a:r>
              <a:rPr lang="en-US" dirty="0" smtClean="0"/>
              <a:t> </a:t>
            </a:r>
            <a:r>
              <a:rPr lang="en-US" dirty="0" err="1" smtClean="0"/>
              <a:t>sạch</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loại</a:t>
            </a:r>
            <a:r>
              <a:rPr lang="en-US" dirty="0" smtClean="0"/>
              <a:t> </a:t>
            </a:r>
            <a:r>
              <a:rPr lang="en-US" dirty="0" err="1" smtClean="0"/>
              <a:t>bỏ</a:t>
            </a:r>
            <a:r>
              <a:rPr lang="en-US" dirty="0" smtClean="0"/>
              <a:t> </a:t>
            </a:r>
            <a:r>
              <a:rPr lang="en-US" dirty="0" err="1" smtClean="0"/>
              <a:t>dữ</a:t>
            </a:r>
            <a:r>
              <a:rPr lang="en-US" dirty="0" smtClean="0"/>
              <a:t> </a:t>
            </a:r>
            <a:r>
              <a:rPr lang="en-US" dirty="0" err="1" smtClean="0"/>
              <a:t>liệu</a:t>
            </a:r>
            <a:r>
              <a:rPr lang="en-US" dirty="0" smtClean="0"/>
              <a:t> null</a:t>
            </a:r>
          </a:p>
          <a:p>
            <a:pPr marL="285750" indent="-285750">
              <a:lnSpc>
                <a:spcPct val="200000"/>
              </a:lnSpc>
              <a:buFontTx/>
              <a:buChar char="-"/>
            </a:pPr>
            <a:r>
              <a:rPr lang="en-US" dirty="0" err="1" smtClean="0"/>
              <a:t>Chuyển</a:t>
            </a:r>
            <a:r>
              <a:rPr lang="en-US" dirty="0" smtClean="0"/>
              <a:t> </a:t>
            </a:r>
            <a:r>
              <a:rPr lang="en-US" dirty="0" err="1" smtClean="0"/>
              <a:t>đổi</a:t>
            </a:r>
            <a:r>
              <a:rPr lang="en-US" dirty="0" smtClean="0"/>
              <a:t> </a:t>
            </a:r>
            <a:r>
              <a:rPr lang="en-US" dirty="0" err="1" smtClean="0"/>
              <a:t>về</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phù</a:t>
            </a:r>
            <a:r>
              <a:rPr lang="en-US" dirty="0" smtClean="0"/>
              <a:t> </a:t>
            </a:r>
            <a:r>
              <a:rPr lang="en-US" dirty="0" err="1" smtClean="0"/>
              <a:t>hợp</a:t>
            </a:r>
            <a:endParaRPr lang="en-US" dirty="0"/>
          </a:p>
          <a:p>
            <a:pPr marL="285750" indent="-285750">
              <a:lnSpc>
                <a:spcPct val="200000"/>
              </a:lnSpc>
              <a:buFontTx/>
              <a:buChar char="-"/>
            </a:pPr>
            <a:r>
              <a:rPr lang="en-US" dirty="0" err="1" smtClean="0"/>
              <a:t>Gộp</a:t>
            </a:r>
            <a:r>
              <a:rPr lang="en-US" dirty="0" smtClean="0"/>
              <a:t> 3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thành</a:t>
            </a:r>
            <a:r>
              <a:rPr lang="en-US" dirty="0" smtClean="0"/>
              <a:t> </a:t>
            </a:r>
            <a:r>
              <a:rPr lang="en-US" dirty="0" err="1" smtClean="0"/>
              <a:t>một</a:t>
            </a:r>
            <a:r>
              <a:rPr lang="en-US" dirty="0" smtClean="0"/>
              <a:t> </a:t>
            </a:r>
            <a:r>
              <a:rPr lang="en-US" dirty="0" err="1" smtClean="0"/>
              <a:t>bảng</a:t>
            </a:r>
            <a:r>
              <a:rPr lang="en-US" dirty="0" smtClean="0"/>
              <a:t> </a:t>
            </a:r>
            <a:r>
              <a:rPr lang="en-US" dirty="0" err="1" smtClean="0"/>
              <a:t>dữ</a:t>
            </a:r>
            <a:r>
              <a:rPr lang="en-US" dirty="0" smtClean="0"/>
              <a:t> </a:t>
            </a:r>
            <a:r>
              <a:rPr lang="en-US" dirty="0" err="1" smtClean="0"/>
              <a:t>liệu</a:t>
            </a:r>
            <a:r>
              <a:rPr lang="en-US" dirty="0"/>
              <a:t> </a:t>
            </a:r>
            <a:r>
              <a:rPr lang="en-US" dirty="0" err="1" smtClean="0"/>
              <a:t>đồng</a:t>
            </a:r>
            <a:r>
              <a:rPr lang="en-US" dirty="0" smtClean="0"/>
              <a:t> </a:t>
            </a:r>
            <a:r>
              <a:rPr lang="en-US" dirty="0" err="1" smtClean="0"/>
              <a:t>nhất</a:t>
            </a:r>
            <a:endParaRPr lang="en-US" dirty="0"/>
          </a:p>
        </p:txBody>
      </p:sp>
      <p:sp>
        <p:nvSpPr>
          <p:cNvPr id="10" name="TextBox 9"/>
          <p:cNvSpPr txBox="1"/>
          <p:nvPr/>
        </p:nvSpPr>
        <p:spPr>
          <a:xfrm>
            <a:off x="3762774" y="2553560"/>
            <a:ext cx="1044970" cy="276999"/>
          </a:xfrm>
          <a:prstGeom prst="rect">
            <a:avLst/>
          </a:prstGeom>
          <a:noFill/>
        </p:spPr>
        <p:txBody>
          <a:bodyPr wrap="square" rtlCol="0">
            <a:spAutoFit/>
          </a:bodyPr>
          <a:lstStyle/>
          <a:p>
            <a:r>
              <a:rPr lang="en-US" sz="1200" b="1" dirty="0" smtClean="0"/>
              <a:t>Merge Data</a:t>
            </a:r>
            <a:endParaRPr lang="en-US" sz="1200" b="1" dirty="0"/>
          </a:p>
        </p:txBody>
      </p:sp>
    </p:spTree>
    <p:extLst>
      <p:ext uri="{BB962C8B-B14F-4D97-AF65-F5344CB8AC3E}">
        <p14:creationId xmlns:p14="http://schemas.microsoft.com/office/powerpoint/2010/main" val="3459735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2882274" y="253782"/>
            <a:ext cx="3025187" cy="461665"/>
          </a:xfrm>
          <a:prstGeom prst="rect">
            <a:avLst/>
          </a:prstGeom>
        </p:spPr>
        <p:txBody>
          <a:bodyPr wrap="none">
            <a:spAutoFit/>
          </a:bodyPr>
          <a:lstStyle/>
          <a:p>
            <a:r>
              <a:rPr lang="en-US" sz="2400" b="1" dirty="0"/>
              <a:t>Univariate Analysis</a:t>
            </a:r>
            <a:endParaRPr lang="en-US" sz="2400" dirty="0"/>
          </a:p>
        </p:txBody>
      </p:sp>
      <p:pic>
        <p:nvPicPr>
          <p:cNvPr id="9" name="Picture 8"/>
          <p:cNvPicPr>
            <a:picLocks noChangeAspect="1"/>
          </p:cNvPicPr>
          <p:nvPr/>
        </p:nvPicPr>
        <p:blipFill>
          <a:blip r:embed="rId2"/>
          <a:stretch>
            <a:fillRect/>
          </a:stretch>
        </p:blipFill>
        <p:spPr>
          <a:xfrm>
            <a:off x="590962" y="1069003"/>
            <a:ext cx="3298633" cy="1950244"/>
          </a:xfrm>
          <a:prstGeom prst="rect">
            <a:avLst/>
          </a:prstGeom>
        </p:spPr>
      </p:pic>
      <p:pic>
        <p:nvPicPr>
          <p:cNvPr id="12" name="Picture 11"/>
          <p:cNvPicPr>
            <a:picLocks noChangeAspect="1"/>
          </p:cNvPicPr>
          <p:nvPr/>
        </p:nvPicPr>
        <p:blipFill>
          <a:blip r:embed="rId3"/>
          <a:stretch>
            <a:fillRect/>
          </a:stretch>
        </p:blipFill>
        <p:spPr>
          <a:xfrm>
            <a:off x="4821192" y="1029981"/>
            <a:ext cx="3801316" cy="1941444"/>
          </a:xfrm>
          <a:prstGeom prst="rect">
            <a:avLst/>
          </a:prstGeom>
        </p:spPr>
      </p:pic>
      <p:sp>
        <p:nvSpPr>
          <p:cNvPr id="10" name="TextBox 9"/>
          <p:cNvSpPr txBox="1"/>
          <p:nvPr/>
        </p:nvSpPr>
        <p:spPr>
          <a:xfrm>
            <a:off x="1819477" y="753726"/>
            <a:ext cx="841602" cy="276999"/>
          </a:xfrm>
          <a:prstGeom prst="rect">
            <a:avLst/>
          </a:prstGeom>
          <a:noFill/>
        </p:spPr>
        <p:txBody>
          <a:bodyPr wrap="square" rtlCol="0">
            <a:spAutoFit/>
          </a:bodyPr>
          <a:lstStyle/>
          <a:p>
            <a:r>
              <a:rPr lang="en-US" sz="1200" b="1" dirty="0" smtClean="0"/>
              <a:t>SELL_ID</a:t>
            </a:r>
            <a:endParaRPr lang="en-US" sz="1200" b="1" dirty="0"/>
          </a:p>
        </p:txBody>
      </p:sp>
      <p:sp>
        <p:nvSpPr>
          <p:cNvPr id="13" name="TextBox 12"/>
          <p:cNvSpPr txBox="1"/>
          <p:nvPr/>
        </p:nvSpPr>
        <p:spPr>
          <a:xfrm>
            <a:off x="6111160" y="752982"/>
            <a:ext cx="1221379" cy="276999"/>
          </a:xfrm>
          <a:prstGeom prst="rect">
            <a:avLst/>
          </a:prstGeom>
          <a:noFill/>
        </p:spPr>
        <p:txBody>
          <a:bodyPr wrap="square" rtlCol="0">
            <a:spAutoFit/>
          </a:bodyPr>
          <a:lstStyle/>
          <a:p>
            <a:r>
              <a:rPr lang="en-US" sz="1200" b="1" dirty="0" smtClean="0"/>
              <a:t>IS_WEEKEND</a:t>
            </a:r>
            <a:endParaRPr lang="en-US" sz="1200" b="1" dirty="0"/>
          </a:p>
        </p:txBody>
      </p:sp>
      <p:pic>
        <p:nvPicPr>
          <p:cNvPr id="3" name="Picture 2"/>
          <p:cNvPicPr>
            <a:picLocks noChangeAspect="1"/>
          </p:cNvPicPr>
          <p:nvPr/>
        </p:nvPicPr>
        <p:blipFill>
          <a:blip r:embed="rId4"/>
          <a:stretch>
            <a:fillRect/>
          </a:stretch>
        </p:blipFill>
        <p:spPr>
          <a:xfrm>
            <a:off x="528160" y="3789184"/>
            <a:ext cx="3424237" cy="582257"/>
          </a:xfrm>
          <a:prstGeom prst="rect">
            <a:avLst/>
          </a:prstGeom>
        </p:spPr>
      </p:pic>
      <p:sp>
        <p:nvSpPr>
          <p:cNvPr id="5" name="Down Arrow 4"/>
          <p:cNvSpPr/>
          <p:nvPr/>
        </p:nvSpPr>
        <p:spPr>
          <a:xfrm>
            <a:off x="1914525" y="3078956"/>
            <a:ext cx="550069" cy="492919"/>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5029203" y="2945031"/>
            <a:ext cx="3385292" cy="1688306"/>
          </a:xfrm>
          <a:prstGeom prst="rect">
            <a:avLst/>
          </a:prstGeom>
        </p:spPr>
      </p:pic>
    </p:spTree>
    <p:extLst>
      <p:ext uri="{BB962C8B-B14F-4D97-AF65-F5344CB8AC3E}">
        <p14:creationId xmlns:p14="http://schemas.microsoft.com/office/powerpoint/2010/main" val="176720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5009" y="813815"/>
            <a:ext cx="4007643" cy="2445752"/>
          </a:xfrm>
          <a:prstGeom prst="rect">
            <a:avLst/>
          </a:prstGeom>
        </p:spPr>
      </p:pic>
      <p:pic>
        <p:nvPicPr>
          <p:cNvPr id="4" name="Picture 3"/>
          <p:cNvPicPr>
            <a:picLocks noChangeAspect="1"/>
          </p:cNvPicPr>
          <p:nvPr/>
        </p:nvPicPr>
        <p:blipFill>
          <a:blip r:embed="rId3"/>
          <a:stretch>
            <a:fillRect/>
          </a:stretch>
        </p:blipFill>
        <p:spPr>
          <a:xfrm>
            <a:off x="5418551" y="2803372"/>
            <a:ext cx="3253188" cy="2194010"/>
          </a:xfrm>
          <a:prstGeom prst="rect">
            <a:avLst/>
          </a:prstGeom>
        </p:spPr>
      </p:pic>
      <p:sp>
        <p:nvSpPr>
          <p:cNvPr id="5" name="Rectangle 4"/>
          <p:cNvSpPr/>
          <p:nvPr/>
        </p:nvSpPr>
        <p:spPr>
          <a:xfrm>
            <a:off x="2882274" y="206990"/>
            <a:ext cx="3025187" cy="461665"/>
          </a:xfrm>
          <a:prstGeom prst="rect">
            <a:avLst/>
          </a:prstGeom>
        </p:spPr>
        <p:txBody>
          <a:bodyPr wrap="none">
            <a:spAutoFit/>
          </a:bodyPr>
          <a:lstStyle/>
          <a:p>
            <a:r>
              <a:rPr lang="en-US" sz="2400" b="1" dirty="0"/>
              <a:t>Univariate Analysis</a:t>
            </a:r>
            <a:endParaRPr lang="en-US" sz="2400" dirty="0"/>
          </a:p>
        </p:txBody>
      </p:sp>
      <p:sp>
        <p:nvSpPr>
          <p:cNvPr id="6" name="Rectangle 5"/>
          <p:cNvSpPr/>
          <p:nvPr/>
        </p:nvSpPr>
        <p:spPr>
          <a:xfrm>
            <a:off x="245010" y="3318363"/>
            <a:ext cx="4477009" cy="1384995"/>
          </a:xfrm>
          <a:prstGeom prst="rect">
            <a:avLst/>
          </a:prstGeom>
        </p:spPr>
        <p:txBody>
          <a:bodyPr wrap="square">
            <a:spAutoFit/>
          </a:bodyPr>
          <a:lstStyle/>
          <a:p>
            <a:r>
              <a:rPr lang="vi-VN" dirty="0"/>
              <a:t>Trong 1348 ngày lấy dữ liệu, có 1243 ngày No </a:t>
            </a:r>
            <a:r>
              <a:rPr lang="vi-VN" dirty="0" smtClean="0"/>
              <a:t>holiday</a:t>
            </a:r>
            <a:endParaRPr lang="en-US" dirty="0"/>
          </a:p>
          <a:p>
            <a:r>
              <a:rPr lang="vi-VN" dirty="0" smtClean="0"/>
              <a:t>- </a:t>
            </a:r>
            <a:r>
              <a:rPr lang="vi-VN" dirty="0"/>
              <a:t>Ngày New year 2015 chỉ được nghỉ 1 ngày.</a:t>
            </a:r>
          </a:p>
          <a:p>
            <a:r>
              <a:rPr lang="vi-VN" dirty="0"/>
              <a:t>- Ngày Mid-Autumn 2013 chỉ có 1 ngày do trùng với ngày National</a:t>
            </a:r>
          </a:p>
          <a:p>
            <a:r>
              <a:rPr lang="vi-VN" dirty="0"/>
              <a:t>- WWII Celebration bắt đầu có từ năm 2015 do </a:t>
            </a:r>
            <a:r>
              <a:rPr lang="en-US" dirty="0" smtClean="0"/>
              <a:t>TQ </a:t>
            </a:r>
            <a:r>
              <a:rPr lang="vi-VN" dirty="0" smtClean="0"/>
              <a:t>nó mới </a:t>
            </a:r>
            <a:r>
              <a:rPr lang="vi-VN" dirty="0"/>
              <a:t>quy định</a:t>
            </a:r>
          </a:p>
        </p:txBody>
      </p:sp>
      <p:sp>
        <p:nvSpPr>
          <p:cNvPr id="7" name="TextBox 6"/>
          <p:cNvSpPr txBox="1"/>
          <p:nvPr/>
        </p:nvSpPr>
        <p:spPr>
          <a:xfrm>
            <a:off x="1761612" y="536816"/>
            <a:ext cx="1210187" cy="276999"/>
          </a:xfrm>
          <a:prstGeom prst="rect">
            <a:avLst/>
          </a:prstGeom>
          <a:noFill/>
        </p:spPr>
        <p:txBody>
          <a:bodyPr wrap="square" rtlCol="0">
            <a:spAutoFit/>
          </a:bodyPr>
          <a:lstStyle/>
          <a:p>
            <a:r>
              <a:rPr lang="en-US" sz="1200" b="1" dirty="0" smtClean="0"/>
              <a:t>IS_HOLYDAY</a:t>
            </a:r>
            <a:endParaRPr lang="en-US" sz="1200" b="1" dirty="0"/>
          </a:p>
        </p:txBody>
      </p:sp>
      <p:sp>
        <p:nvSpPr>
          <p:cNvPr id="8" name="TextBox 7"/>
          <p:cNvSpPr txBox="1"/>
          <p:nvPr/>
        </p:nvSpPr>
        <p:spPr>
          <a:xfrm>
            <a:off x="6093106" y="533475"/>
            <a:ext cx="1722157" cy="276999"/>
          </a:xfrm>
          <a:prstGeom prst="rect">
            <a:avLst/>
          </a:prstGeom>
          <a:noFill/>
        </p:spPr>
        <p:txBody>
          <a:bodyPr wrap="square" rtlCol="0">
            <a:spAutoFit/>
          </a:bodyPr>
          <a:lstStyle/>
          <a:p>
            <a:r>
              <a:rPr lang="en-US" sz="1200" b="1" dirty="0" smtClean="0"/>
              <a:t>IS_SCHOOLBREAK</a:t>
            </a:r>
            <a:endParaRPr lang="en-US" sz="1200" b="1" dirty="0"/>
          </a:p>
        </p:txBody>
      </p:sp>
      <p:pic>
        <p:nvPicPr>
          <p:cNvPr id="9" name="Picture 8"/>
          <p:cNvPicPr>
            <a:picLocks noChangeAspect="1"/>
          </p:cNvPicPr>
          <p:nvPr/>
        </p:nvPicPr>
        <p:blipFill>
          <a:blip r:embed="rId4"/>
          <a:stretch>
            <a:fillRect/>
          </a:stretch>
        </p:blipFill>
        <p:spPr>
          <a:xfrm>
            <a:off x="5522119" y="810473"/>
            <a:ext cx="3149619" cy="1851079"/>
          </a:xfrm>
          <a:prstGeom prst="rect">
            <a:avLst/>
          </a:prstGeom>
        </p:spPr>
      </p:pic>
    </p:spTree>
    <p:extLst>
      <p:ext uri="{BB962C8B-B14F-4D97-AF65-F5344CB8AC3E}">
        <p14:creationId xmlns:p14="http://schemas.microsoft.com/office/powerpoint/2010/main" val="18563467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882274" y="206990"/>
            <a:ext cx="3025187" cy="461665"/>
          </a:xfrm>
          <a:prstGeom prst="rect">
            <a:avLst/>
          </a:prstGeom>
        </p:spPr>
        <p:txBody>
          <a:bodyPr wrap="none">
            <a:spAutoFit/>
          </a:bodyPr>
          <a:lstStyle/>
          <a:p>
            <a:r>
              <a:rPr lang="en-US" sz="2400" b="1" dirty="0"/>
              <a:t>Univariate Analysis</a:t>
            </a:r>
            <a:endParaRPr lang="en-US" sz="2400" dirty="0"/>
          </a:p>
        </p:txBody>
      </p:sp>
      <p:pic>
        <p:nvPicPr>
          <p:cNvPr id="5" name="Picture 4"/>
          <p:cNvPicPr>
            <a:picLocks noChangeAspect="1"/>
          </p:cNvPicPr>
          <p:nvPr/>
        </p:nvPicPr>
        <p:blipFill>
          <a:blip r:embed="rId2"/>
          <a:stretch>
            <a:fillRect/>
          </a:stretch>
        </p:blipFill>
        <p:spPr>
          <a:xfrm>
            <a:off x="661573" y="998481"/>
            <a:ext cx="3307510" cy="1904820"/>
          </a:xfrm>
          <a:prstGeom prst="rect">
            <a:avLst/>
          </a:prstGeom>
        </p:spPr>
      </p:pic>
      <p:pic>
        <p:nvPicPr>
          <p:cNvPr id="6" name="Picture 5"/>
          <p:cNvPicPr>
            <a:picLocks noChangeAspect="1"/>
          </p:cNvPicPr>
          <p:nvPr/>
        </p:nvPicPr>
        <p:blipFill>
          <a:blip r:embed="rId3"/>
          <a:stretch>
            <a:fillRect/>
          </a:stretch>
        </p:blipFill>
        <p:spPr>
          <a:xfrm>
            <a:off x="468655" y="3180203"/>
            <a:ext cx="3527489" cy="1772534"/>
          </a:xfrm>
          <a:prstGeom prst="rect">
            <a:avLst/>
          </a:prstGeom>
        </p:spPr>
      </p:pic>
      <p:sp>
        <p:nvSpPr>
          <p:cNvPr id="7" name="TextBox 6"/>
          <p:cNvSpPr txBox="1"/>
          <p:nvPr/>
        </p:nvSpPr>
        <p:spPr>
          <a:xfrm>
            <a:off x="1761612" y="536816"/>
            <a:ext cx="1210187" cy="276999"/>
          </a:xfrm>
          <a:prstGeom prst="rect">
            <a:avLst/>
          </a:prstGeom>
          <a:noFill/>
        </p:spPr>
        <p:txBody>
          <a:bodyPr wrap="square" rtlCol="0">
            <a:spAutoFit/>
          </a:bodyPr>
          <a:lstStyle/>
          <a:p>
            <a:r>
              <a:rPr lang="en-US" sz="1200" b="1" dirty="0" smtClean="0"/>
              <a:t>IS_OUTDOOR</a:t>
            </a:r>
            <a:endParaRPr lang="en-US" sz="1200" b="1" dirty="0"/>
          </a:p>
        </p:txBody>
      </p:sp>
      <p:pic>
        <p:nvPicPr>
          <p:cNvPr id="8" name="Picture 7"/>
          <p:cNvPicPr>
            <a:picLocks noChangeAspect="1"/>
          </p:cNvPicPr>
          <p:nvPr/>
        </p:nvPicPr>
        <p:blipFill>
          <a:blip r:embed="rId4"/>
          <a:stretch>
            <a:fillRect/>
          </a:stretch>
        </p:blipFill>
        <p:spPr>
          <a:xfrm>
            <a:off x="4966367" y="813815"/>
            <a:ext cx="3651911" cy="2397918"/>
          </a:xfrm>
          <a:prstGeom prst="rect">
            <a:avLst/>
          </a:prstGeom>
        </p:spPr>
      </p:pic>
      <p:sp>
        <p:nvSpPr>
          <p:cNvPr id="9" name="TextBox 8"/>
          <p:cNvSpPr txBox="1"/>
          <p:nvPr/>
        </p:nvSpPr>
        <p:spPr>
          <a:xfrm>
            <a:off x="5860422" y="559282"/>
            <a:ext cx="2440240" cy="276999"/>
          </a:xfrm>
          <a:prstGeom prst="rect">
            <a:avLst/>
          </a:prstGeom>
          <a:noFill/>
        </p:spPr>
        <p:txBody>
          <a:bodyPr wrap="square" rtlCol="0">
            <a:spAutoFit/>
          </a:bodyPr>
          <a:lstStyle/>
          <a:p>
            <a:r>
              <a:rPr lang="en-US" sz="1200" b="1" dirty="0" smtClean="0"/>
              <a:t>AVERAGE_TEMPERATURE</a:t>
            </a:r>
            <a:endParaRPr lang="en-US" sz="1200" b="1" dirty="0"/>
          </a:p>
        </p:txBody>
      </p:sp>
      <p:sp>
        <p:nvSpPr>
          <p:cNvPr id="11" name="Rectangle 10"/>
          <p:cNvSpPr/>
          <p:nvPr/>
        </p:nvSpPr>
        <p:spPr>
          <a:xfrm>
            <a:off x="4966367" y="3589416"/>
            <a:ext cx="3790414" cy="954107"/>
          </a:xfrm>
          <a:prstGeom prst="rect">
            <a:avLst/>
          </a:prstGeom>
        </p:spPr>
        <p:txBody>
          <a:bodyPr wrap="square">
            <a:spAutoFit/>
          </a:bodyPr>
          <a:lstStyle/>
          <a:p>
            <a:pPr>
              <a:lnSpc>
                <a:spcPct val="200000"/>
              </a:lnSpc>
            </a:pPr>
            <a:r>
              <a:rPr lang="vi-VN" dirty="0"/>
              <a:t>Đa phần những ngày ở </a:t>
            </a:r>
            <a:r>
              <a:rPr lang="vi-VN" dirty="0" smtClean="0"/>
              <a:t>nhà</a:t>
            </a:r>
            <a:r>
              <a:rPr lang="en-US" dirty="0" smtClean="0"/>
              <a:t> (IS_OUTDOOR=0</a:t>
            </a:r>
            <a:r>
              <a:rPr lang="en-US" dirty="0"/>
              <a:t>)</a:t>
            </a:r>
            <a:r>
              <a:rPr lang="vi-VN" dirty="0"/>
              <a:t> là nhiệt độ dưới 32 độ F</a:t>
            </a:r>
            <a:endParaRPr lang="en-US" dirty="0"/>
          </a:p>
        </p:txBody>
      </p:sp>
    </p:spTree>
    <p:extLst>
      <p:ext uri="{BB962C8B-B14F-4D97-AF65-F5344CB8AC3E}">
        <p14:creationId xmlns:p14="http://schemas.microsoft.com/office/powerpoint/2010/main" val="421882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2811324" y="207804"/>
            <a:ext cx="2940228" cy="461665"/>
          </a:xfrm>
          <a:prstGeom prst="rect">
            <a:avLst/>
          </a:prstGeom>
        </p:spPr>
        <p:txBody>
          <a:bodyPr wrap="none">
            <a:spAutoFit/>
          </a:bodyPr>
          <a:lstStyle/>
          <a:p>
            <a:r>
              <a:rPr lang="en-US" sz="2400" b="1" dirty="0"/>
              <a:t>Bi-variate Analysis</a:t>
            </a:r>
            <a:endParaRPr lang="en-US" sz="2400" dirty="0"/>
          </a:p>
        </p:txBody>
      </p:sp>
      <p:pic>
        <p:nvPicPr>
          <p:cNvPr id="3" name="Picture 2"/>
          <p:cNvPicPr>
            <a:picLocks noChangeAspect="1"/>
          </p:cNvPicPr>
          <p:nvPr/>
        </p:nvPicPr>
        <p:blipFill>
          <a:blip r:embed="rId2"/>
          <a:stretch>
            <a:fillRect/>
          </a:stretch>
        </p:blipFill>
        <p:spPr>
          <a:xfrm>
            <a:off x="1799797" y="669469"/>
            <a:ext cx="4963281" cy="3045842"/>
          </a:xfrm>
          <a:prstGeom prst="rect">
            <a:avLst/>
          </a:prstGeom>
        </p:spPr>
      </p:pic>
      <p:sp>
        <p:nvSpPr>
          <p:cNvPr id="5" name="Rectangle 4"/>
          <p:cNvSpPr/>
          <p:nvPr/>
        </p:nvSpPr>
        <p:spPr>
          <a:xfrm>
            <a:off x="460375" y="3807644"/>
            <a:ext cx="8415338" cy="738664"/>
          </a:xfrm>
          <a:prstGeom prst="rect">
            <a:avLst/>
          </a:prstGeom>
        </p:spPr>
        <p:txBody>
          <a:bodyPr wrap="square">
            <a:spAutoFit/>
          </a:bodyPr>
          <a:lstStyle/>
          <a:p>
            <a:r>
              <a:rPr lang="vi-VN" dirty="0">
                <a:latin typeface="Consolas" panose="020B0609020204030204" pitchFamily="49" charset="0"/>
              </a:rPr>
              <a:t>Nhìn biểu đồ tương </a:t>
            </a:r>
            <a:r>
              <a:rPr lang="vi-VN" dirty="0" smtClean="0">
                <a:latin typeface="Consolas" panose="020B0609020204030204" pitchFamily="49" charset="0"/>
              </a:rPr>
              <a:t>qua</a:t>
            </a:r>
            <a:r>
              <a:rPr lang="en-US" dirty="0" smtClean="0">
                <a:latin typeface="Consolas" panose="020B0609020204030204" pitchFamily="49" charset="0"/>
              </a:rPr>
              <a:t>n</a:t>
            </a:r>
            <a:r>
              <a:rPr lang="vi-VN" dirty="0" smtClean="0">
                <a:latin typeface="Consolas" panose="020B0609020204030204" pitchFamily="49" charset="0"/>
              </a:rPr>
              <a:t>, </a:t>
            </a:r>
            <a:r>
              <a:rPr lang="vi-VN" dirty="0">
                <a:latin typeface="Consolas" panose="020B0609020204030204" pitchFamily="49" charset="0"/>
              </a:rPr>
              <a:t>ta thấy biến mục tiêu của ta là QUANTITY có tương quan với PRICE còn bị ảnh hưởng bởi các biến IS_WEEKEND, AVERAGE_TEMPERATURE, IS_OUTDOOR. Việc này sẽ tạo ra những giá trị ngoại lai với mô hình </a:t>
            </a:r>
            <a:r>
              <a:rPr lang="en-US" dirty="0" err="1" smtClean="0">
                <a:latin typeface="Consolas" panose="020B0609020204030204" pitchFamily="49" charset="0"/>
              </a:rPr>
              <a:t>hồi</a:t>
            </a:r>
            <a:r>
              <a:rPr lang="en-US" dirty="0" smtClean="0">
                <a:latin typeface="Consolas" panose="020B0609020204030204" pitchFamily="49" charset="0"/>
              </a:rPr>
              <a:t> </a:t>
            </a:r>
            <a:r>
              <a:rPr lang="en-US" dirty="0" err="1" smtClean="0">
                <a:latin typeface="Consolas" panose="020B0609020204030204" pitchFamily="49" charset="0"/>
              </a:rPr>
              <a:t>quy</a:t>
            </a:r>
            <a:r>
              <a:rPr lang="en-US" dirty="0" smtClean="0">
                <a:latin typeface="Consolas" panose="020B0609020204030204" pitchFamily="49" charset="0"/>
              </a:rPr>
              <a:t> </a:t>
            </a:r>
            <a:r>
              <a:rPr lang="vi-VN" dirty="0" smtClean="0">
                <a:latin typeface="Consolas" panose="020B0609020204030204" pitchFamily="49" charset="0"/>
              </a:rPr>
              <a:t>của </a:t>
            </a:r>
            <a:r>
              <a:rPr lang="vi-VN" dirty="0">
                <a:latin typeface="Consolas" panose="020B0609020204030204" pitchFamily="49" charset="0"/>
              </a:rPr>
              <a:t>chúng ta</a:t>
            </a:r>
            <a:r>
              <a:rPr lang="vi-VN" dirty="0" smtClean="0">
                <a:latin typeface="Consolas" panose="020B0609020204030204" pitchFamily="49" charset="0"/>
              </a:rPr>
              <a:t>.</a:t>
            </a:r>
            <a:endParaRPr lang="vi-VN" dirty="0">
              <a:latin typeface="Consolas" panose="020B0609020204030204" pitchFamily="49" charset="0"/>
            </a:endParaRPr>
          </a:p>
        </p:txBody>
      </p:sp>
    </p:spTree>
    <p:extLst>
      <p:ext uri="{BB962C8B-B14F-4D97-AF65-F5344CB8AC3E}">
        <p14:creationId xmlns:p14="http://schemas.microsoft.com/office/powerpoint/2010/main" val="1545819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125980" y="1923856"/>
            <a:ext cx="4892040" cy="577850"/>
          </a:xfrm>
          <a:prstGeom prst="rect">
            <a:avLst/>
          </a:prstGeom>
        </p:spPr>
        <p:txBody>
          <a:bodyPr wrap="square">
            <a:spAutoFit/>
          </a:bodyPr>
          <a:lstStyle/>
          <a:p>
            <a:pPr algn="ctr">
              <a:lnSpc>
                <a:spcPct val="150000"/>
              </a:lnSpc>
            </a:pPr>
            <a:r>
              <a:rPr lang="en-US" sz="2400" b="1" dirty="0" smtClean="0"/>
              <a:t>1. GIỚI THIỆU ĐỀ TÀI</a:t>
            </a:r>
            <a:endParaRPr lang="en-US" sz="2400" b="1" dirty="0"/>
          </a:p>
        </p:txBody>
      </p:sp>
    </p:spTree>
    <p:extLst>
      <p:ext uri="{BB962C8B-B14F-4D97-AF65-F5344CB8AC3E}">
        <p14:creationId xmlns:p14="http://schemas.microsoft.com/office/powerpoint/2010/main" val="1042468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489811" y="1006959"/>
            <a:ext cx="3805731" cy="3434555"/>
          </a:xfrm>
          <a:prstGeom prst="rect">
            <a:avLst/>
          </a:prstGeom>
        </p:spPr>
      </p:pic>
      <p:sp>
        <p:nvSpPr>
          <p:cNvPr id="6" name="Rectangle 5"/>
          <p:cNvSpPr/>
          <p:nvPr/>
        </p:nvSpPr>
        <p:spPr>
          <a:xfrm>
            <a:off x="3121817" y="160338"/>
            <a:ext cx="2940228" cy="461665"/>
          </a:xfrm>
          <a:prstGeom prst="rect">
            <a:avLst/>
          </a:prstGeom>
        </p:spPr>
        <p:txBody>
          <a:bodyPr wrap="none">
            <a:spAutoFit/>
          </a:bodyPr>
          <a:lstStyle/>
          <a:p>
            <a:r>
              <a:rPr lang="en-US" sz="2400" b="1" dirty="0"/>
              <a:t>Bi-variate Analysis</a:t>
            </a:r>
            <a:endParaRPr lang="en-US" sz="2400" dirty="0"/>
          </a:p>
        </p:txBody>
      </p:sp>
      <p:sp>
        <p:nvSpPr>
          <p:cNvPr id="4" name="Rectangle 3"/>
          <p:cNvSpPr/>
          <p:nvPr/>
        </p:nvSpPr>
        <p:spPr>
          <a:xfrm>
            <a:off x="3742980" y="675981"/>
            <a:ext cx="1697901" cy="276999"/>
          </a:xfrm>
          <a:prstGeom prst="rect">
            <a:avLst/>
          </a:prstGeom>
        </p:spPr>
        <p:txBody>
          <a:bodyPr wrap="none">
            <a:spAutoFit/>
          </a:bodyPr>
          <a:lstStyle/>
          <a:p>
            <a:r>
              <a:rPr lang="en-US" sz="1200" b="1" dirty="0"/>
              <a:t>PRICE </a:t>
            </a:r>
            <a:r>
              <a:rPr lang="en-US" sz="1200" b="1" dirty="0" smtClean="0"/>
              <a:t>&amp; </a:t>
            </a:r>
            <a:r>
              <a:rPr lang="en-US" sz="1200" b="1" dirty="0"/>
              <a:t>QUANTITY</a:t>
            </a:r>
          </a:p>
        </p:txBody>
      </p:sp>
      <p:pic>
        <p:nvPicPr>
          <p:cNvPr id="9" name="Picture 8"/>
          <p:cNvPicPr>
            <a:picLocks noChangeAspect="1"/>
          </p:cNvPicPr>
          <p:nvPr/>
        </p:nvPicPr>
        <p:blipFill>
          <a:blip r:embed="rId3"/>
          <a:stretch>
            <a:fillRect/>
          </a:stretch>
        </p:blipFill>
        <p:spPr>
          <a:xfrm>
            <a:off x="4477379" y="1006959"/>
            <a:ext cx="4063812" cy="2392071"/>
          </a:xfrm>
          <a:prstGeom prst="rect">
            <a:avLst/>
          </a:prstGeom>
        </p:spPr>
      </p:pic>
      <p:sp>
        <p:nvSpPr>
          <p:cNvPr id="10" name="TextBox 9"/>
          <p:cNvSpPr txBox="1"/>
          <p:nvPr/>
        </p:nvSpPr>
        <p:spPr>
          <a:xfrm>
            <a:off x="4591931" y="3686861"/>
            <a:ext cx="3791288" cy="523220"/>
          </a:xfrm>
          <a:prstGeom prst="rect">
            <a:avLst/>
          </a:prstGeom>
          <a:noFill/>
        </p:spPr>
        <p:txBody>
          <a:bodyPr wrap="square" rtlCol="0">
            <a:spAutoFit/>
          </a:bodyPr>
          <a:lstStyle/>
          <a:p>
            <a:r>
              <a:rPr lang="en-US" dirty="0"/>
              <a:t>Ta </a:t>
            </a:r>
            <a:r>
              <a:rPr lang="en-US" dirty="0" err="1"/>
              <a:t>thấy</a:t>
            </a:r>
            <a:r>
              <a:rPr lang="en-US" dirty="0"/>
              <a:t> </a:t>
            </a:r>
            <a:r>
              <a:rPr lang="en-US" dirty="0" err="1"/>
              <a:t>dữ</a:t>
            </a:r>
            <a:r>
              <a:rPr lang="en-US" dirty="0"/>
              <a:t> </a:t>
            </a:r>
            <a:r>
              <a:rPr lang="en-US" dirty="0" err="1"/>
              <a:t>liệu</a:t>
            </a:r>
            <a:r>
              <a:rPr lang="en-US" dirty="0"/>
              <a:t> </a:t>
            </a:r>
            <a:r>
              <a:rPr lang="en-US" dirty="0" err="1"/>
              <a:t>phân</a:t>
            </a:r>
            <a:r>
              <a:rPr lang="en-US" dirty="0"/>
              <a:t> </a:t>
            </a:r>
            <a:r>
              <a:rPr lang="en-US" dirty="0" err="1"/>
              <a:t>bố</a:t>
            </a:r>
            <a:r>
              <a:rPr lang="en-US" dirty="0"/>
              <a:t> </a:t>
            </a:r>
            <a:r>
              <a:rPr lang="en-US" dirty="0" err="1"/>
              <a:t>tương</a:t>
            </a:r>
            <a:r>
              <a:rPr lang="en-US" dirty="0"/>
              <a:t> </a:t>
            </a:r>
            <a:r>
              <a:rPr lang="en-US" dirty="0" err="1"/>
              <a:t>đối</a:t>
            </a:r>
            <a:r>
              <a:rPr lang="en-US" dirty="0"/>
              <a:t> </a:t>
            </a:r>
            <a:r>
              <a:rPr lang="en-US" dirty="0" err="1"/>
              <a:t>tuyến</a:t>
            </a:r>
            <a:r>
              <a:rPr lang="en-US" dirty="0"/>
              <a:t> </a:t>
            </a:r>
            <a:r>
              <a:rPr lang="en-US" dirty="0" err="1"/>
              <a:t>tính</a:t>
            </a:r>
            <a:r>
              <a:rPr lang="en-US" dirty="0"/>
              <a:t>, </a:t>
            </a:r>
            <a:r>
              <a:rPr lang="en-US" dirty="0" err="1"/>
              <a:t>tuy</a:t>
            </a:r>
            <a:r>
              <a:rPr lang="en-US" dirty="0"/>
              <a:t> </a:t>
            </a:r>
            <a:r>
              <a:rPr lang="en-US" dirty="0" err="1"/>
              <a:t>nhiên</a:t>
            </a:r>
            <a:r>
              <a:rPr lang="en-US" dirty="0"/>
              <a:t> </a:t>
            </a:r>
            <a:r>
              <a:rPr lang="en-US" dirty="0" err="1"/>
              <a:t>có</a:t>
            </a:r>
            <a:r>
              <a:rPr lang="en-US" dirty="0"/>
              <a:t> </a:t>
            </a:r>
            <a:r>
              <a:rPr lang="en-US" dirty="0" err="1"/>
              <a:t>nhiều</a:t>
            </a:r>
            <a:r>
              <a:rPr lang="en-US" dirty="0"/>
              <a:t> </a:t>
            </a:r>
            <a:r>
              <a:rPr lang="en-US" dirty="0" err="1"/>
              <a:t>dữ</a:t>
            </a:r>
            <a:r>
              <a:rPr lang="en-US" dirty="0"/>
              <a:t> </a:t>
            </a:r>
            <a:r>
              <a:rPr lang="en-US" dirty="0" err="1"/>
              <a:t>liệu</a:t>
            </a:r>
            <a:r>
              <a:rPr lang="en-US" dirty="0"/>
              <a:t> </a:t>
            </a:r>
            <a:r>
              <a:rPr lang="en-US" dirty="0" err="1"/>
              <a:t>ngoại</a:t>
            </a:r>
            <a:r>
              <a:rPr lang="en-US" dirty="0"/>
              <a:t> </a:t>
            </a:r>
            <a:r>
              <a:rPr lang="en-US" dirty="0" err="1"/>
              <a:t>lại</a:t>
            </a:r>
            <a:endParaRPr lang="en-US" dirty="0"/>
          </a:p>
        </p:txBody>
      </p:sp>
    </p:spTree>
    <p:extLst>
      <p:ext uri="{BB962C8B-B14F-4D97-AF65-F5344CB8AC3E}">
        <p14:creationId xmlns:p14="http://schemas.microsoft.com/office/powerpoint/2010/main" val="2753124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064977" y="208741"/>
            <a:ext cx="2940228" cy="461665"/>
          </a:xfrm>
          <a:prstGeom prst="rect">
            <a:avLst/>
          </a:prstGeom>
        </p:spPr>
        <p:txBody>
          <a:bodyPr wrap="none">
            <a:spAutoFit/>
          </a:bodyPr>
          <a:lstStyle/>
          <a:p>
            <a:r>
              <a:rPr lang="en-US" sz="2400" b="1" dirty="0"/>
              <a:t>Bi-variate Analysis</a:t>
            </a:r>
            <a:endParaRPr lang="en-US" sz="2400" dirty="0"/>
          </a:p>
        </p:txBody>
      </p:sp>
      <p:pic>
        <p:nvPicPr>
          <p:cNvPr id="3" name="Picture 2"/>
          <p:cNvPicPr>
            <a:picLocks noChangeAspect="1"/>
          </p:cNvPicPr>
          <p:nvPr/>
        </p:nvPicPr>
        <p:blipFill>
          <a:blip r:embed="rId2"/>
          <a:stretch>
            <a:fillRect/>
          </a:stretch>
        </p:blipFill>
        <p:spPr>
          <a:xfrm>
            <a:off x="307974" y="871210"/>
            <a:ext cx="4042570" cy="2702229"/>
          </a:xfrm>
          <a:prstGeom prst="rect">
            <a:avLst/>
          </a:prstGeom>
        </p:spPr>
      </p:pic>
      <p:pic>
        <p:nvPicPr>
          <p:cNvPr id="5" name="Picture 4"/>
          <p:cNvPicPr>
            <a:picLocks noChangeAspect="1"/>
          </p:cNvPicPr>
          <p:nvPr/>
        </p:nvPicPr>
        <p:blipFill>
          <a:blip r:embed="rId3"/>
          <a:stretch>
            <a:fillRect/>
          </a:stretch>
        </p:blipFill>
        <p:spPr>
          <a:xfrm>
            <a:off x="4621528" y="946468"/>
            <a:ext cx="3781425" cy="2519580"/>
          </a:xfrm>
          <a:prstGeom prst="rect">
            <a:avLst/>
          </a:prstGeom>
        </p:spPr>
      </p:pic>
      <p:sp>
        <p:nvSpPr>
          <p:cNvPr id="7" name="Rectangle 6"/>
          <p:cNvSpPr/>
          <p:nvPr/>
        </p:nvSpPr>
        <p:spPr>
          <a:xfrm>
            <a:off x="1995438" y="3573439"/>
            <a:ext cx="4572000" cy="1384995"/>
          </a:xfrm>
          <a:prstGeom prst="rect">
            <a:avLst/>
          </a:prstGeom>
        </p:spPr>
        <p:txBody>
          <a:bodyPr>
            <a:spAutoFit/>
          </a:bodyPr>
          <a:lstStyle/>
          <a:p>
            <a:r>
              <a:rPr lang="vi-VN" dirty="0"/>
              <a:t>Theo biểu đồ trên, ta thấy vào những ngày cuối tuần số lượng bán hàng bị giảm đi rất nhiều </a:t>
            </a:r>
          </a:p>
          <a:p>
            <a:r>
              <a:rPr lang="vi-VN" dirty="0"/>
              <a:t>- 30% đối với mã 1070</a:t>
            </a:r>
          </a:p>
          <a:p>
            <a:r>
              <a:rPr lang="vi-VN" dirty="0"/>
              <a:t>- 27% đối với mã 2051</a:t>
            </a:r>
          </a:p>
          <a:p>
            <a:r>
              <a:rPr lang="vi-VN" dirty="0"/>
              <a:t>- 23.7% đối với mã 2052</a:t>
            </a:r>
          </a:p>
          <a:p>
            <a:r>
              <a:rPr lang="vi-VN" dirty="0"/>
              <a:t>- 29.2% đối với mã 2053</a:t>
            </a:r>
          </a:p>
        </p:txBody>
      </p:sp>
      <p:sp>
        <p:nvSpPr>
          <p:cNvPr id="9" name="Rectangle 8"/>
          <p:cNvSpPr/>
          <p:nvPr/>
        </p:nvSpPr>
        <p:spPr>
          <a:xfrm>
            <a:off x="3442484" y="669469"/>
            <a:ext cx="2185214" cy="276999"/>
          </a:xfrm>
          <a:prstGeom prst="rect">
            <a:avLst/>
          </a:prstGeom>
        </p:spPr>
        <p:txBody>
          <a:bodyPr wrap="none">
            <a:spAutoFit/>
          </a:bodyPr>
          <a:lstStyle/>
          <a:p>
            <a:r>
              <a:rPr lang="en-US" sz="1200" b="1" dirty="0" smtClean="0"/>
              <a:t>IS_WEEKEND &amp; </a:t>
            </a:r>
            <a:r>
              <a:rPr lang="en-US" sz="1200" b="1" dirty="0"/>
              <a:t>QUANTITY</a:t>
            </a:r>
          </a:p>
        </p:txBody>
      </p:sp>
    </p:spTree>
    <p:extLst>
      <p:ext uri="{BB962C8B-B14F-4D97-AF65-F5344CB8AC3E}">
        <p14:creationId xmlns:p14="http://schemas.microsoft.com/office/powerpoint/2010/main" val="1871783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143714" y="160338"/>
            <a:ext cx="2940228" cy="461665"/>
          </a:xfrm>
          <a:prstGeom prst="rect">
            <a:avLst/>
          </a:prstGeom>
        </p:spPr>
        <p:txBody>
          <a:bodyPr wrap="none">
            <a:spAutoFit/>
          </a:bodyPr>
          <a:lstStyle/>
          <a:p>
            <a:r>
              <a:rPr lang="en-US" sz="2400" b="1" dirty="0"/>
              <a:t>Bi-variate Analysis</a:t>
            </a:r>
            <a:endParaRPr lang="en-US" sz="2400" dirty="0"/>
          </a:p>
        </p:txBody>
      </p:sp>
      <p:pic>
        <p:nvPicPr>
          <p:cNvPr id="4" name="Picture 3"/>
          <p:cNvPicPr>
            <a:picLocks noChangeAspect="1"/>
          </p:cNvPicPr>
          <p:nvPr/>
        </p:nvPicPr>
        <p:blipFill>
          <a:blip r:embed="rId2"/>
          <a:stretch>
            <a:fillRect/>
          </a:stretch>
        </p:blipFill>
        <p:spPr>
          <a:xfrm>
            <a:off x="460375" y="889052"/>
            <a:ext cx="3921919" cy="2554490"/>
          </a:xfrm>
          <a:prstGeom prst="rect">
            <a:avLst/>
          </a:prstGeom>
        </p:spPr>
      </p:pic>
      <p:pic>
        <p:nvPicPr>
          <p:cNvPr id="5" name="Picture 4"/>
          <p:cNvPicPr>
            <a:picLocks noChangeAspect="1"/>
          </p:cNvPicPr>
          <p:nvPr/>
        </p:nvPicPr>
        <p:blipFill>
          <a:blip r:embed="rId3"/>
          <a:stretch>
            <a:fillRect/>
          </a:stretch>
        </p:blipFill>
        <p:spPr>
          <a:xfrm>
            <a:off x="4584408" y="883143"/>
            <a:ext cx="3880936" cy="2560399"/>
          </a:xfrm>
          <a:prstGeom prst="rect">
            <a:avLst/>
          </a:prstGeom>
        </p:spPr>
      </p:pic>
      <p:sp>
        <p:nvSpPr>
          <p:cNvPr id="7" name="Rectangle 6"/>
          <p:cNvSpPr/>
          <p:nvPr/>
        </p:nvSpPr>
        <p:spPr>
          <a:xfrm>
            <a:off x="1274126" y="3802924"/>
            <a:ext cx="6679406" cy="738664"/>
          </a:xfrm>
          <a:prstGeom prst="rect">
            <a:avLst/>
          </a:prstGeom>
        </p:spPr>
        <p:txBody>
          <a:bodyPr wrap="square">
            <a:spAutoFit/>
          </a:bodyPr>
          <a:lstStyle/>
          <a:p>
            <a:r>
              <a:rPr lang="vi-VN" dirty="0"/>
              <a:t>Ta có nhận xét rằng những ngày k thể ra ngoài tức là IS_OUTDOOR = 0 số lượng bán ra sẽ cao hơn. Vì cửa hàng nằm trong tòa nhà nên những ngày nhiệt độ thấp hoặc vì lí do nào đó </a:t>
            </a:r>
            <a:r>
              <a:rPr lang="vi-VN" dirty="0" smtClean="0"/>
              <a:t>k</a:t>
            </a:r>
            <a:r>
              <a:rPr lang="en-US" dirty="0" err="1" smtClean="0"/>
              <a:t>hông</a:t>
            </a:r>
            <a:r>
              <a:rPr lang="vi-VN" dirty="0" smtClean="0"/>
              <a:t> </a:t>
            </a:r>
            <a:r>
              <a:rPr lang="vi-VN" dirty="0"/>
              <a:t>thể ra ngoài sẽ có nhiều người dùng burger coffe hơn</a:t>
            </a:r>
          </a:p>
        </p:txBody>
      </p:sp>
      <p:sp>
        <p:nvSpPr>
          <p:cNvPr id="9" name="Rectangle 8"/>
          <p:cNvSpPr/>
          <p:nvPr/>
        </p:nvSpPr>
        <p:spPr>
          <a:xfrm>
            <a:off x="3520420" y="657195"/>
            <a:ext cx="2186817" cy="276999"/>
          </a:xfrm>
          <a:prstGeom prst="rect">
            <a:avLst/>
          </a:prstGeom>
        </p:spPr>
        <p:txBody>
          <a:bodyPr wrap="none">
            <a:spAutoFit/>
          </a:bodyPr>
          <a:lstStyle/>
          <a:p>
            <a:r>
              <a:rPr lang="en-US" sz="1200" b="1" dirty="0" smtClean="0"/>
              <a:t>IS_OUTDOOR &amp; </a:t>
            </a:r>
            <a:r>
              <a:rPr lang="en-US" sz="1200" b="1" dirty="0"/>
              <a:t>QUANTITY</a:t>
            </a:r>
          </a:p>
        </p:txBody>
      </p:sp>
    </p:spTree>
    <p:extLst>
      <p:ext uri="{BB962C8B-B14F-4D97-AF65-F5344CB8AC3E}">
        <p14:creationId xmlns:p14="http://schemas.microsoft.com/office/powerpoint/2010/main" val="2183535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979639" y="180648"/>
            <a:ext cx="2940228" cy="461665"/>
          </a:xfrm>
          <a:prstGeom prst="rect">
            <a:avLst/>
          </a:prstGeom>
        </p:spPr>
        <p:txBody>
          <a:bodyPr wrap="none">
            <a:spAutoFit/>
          </a:bodyPr>
          <a:lstStyle/>
          <a:p>
            <a:r>
              <a:rPr lang="en-US" sz="2400" b="1" dirty="0"/>
              <a:t>Bi-variate Analysis</a:t>
            </a:r>
            <a:endParaRPr lang="en-US" sz="2400" dirty="0"/>
          </a:p>
        </p:txBody>
      </p:sp>
      <p:pic>
        <p:nvPicPr>
          <p:cNvPr id="3" name="Picture 2"/>
          <p:cNvPicPr>
            <a:picLocks noChangeAspect="1"/>
          </p:cNvPicPr>
          <p:nvPr/>
        </p:nvPicPr>
        <p:blipFill>
          <a:blip r:embed="rId2"/>
          <a:stretch>
            <a:fillRect/>
          </a:stretch>
        </p:blipFill>
        <p:spPr>
          <a:xfrm>
            <a:off x="603250" y="1042987"/>
            <a:ext cx="3763962" cy="2566148"/>
          </a:xfrm>
          <a:prstGeom prst="rect">
            <a:avLst/>
          </a:prstGeom>
        </p:spPr>
      </p:pic>
      <p:pic>
        <p:nvPicPr>
          <p:cNvPr id="4" name="Picture 3"/>
          <p:cNvPicPr>
            <a:picLocks noChangeAspect="1"/>
          </p:cNvPicPr>
          <p:nvPr/>
        </p:nvPicPr>
        <p:blipFill>
          <a:blip r:embed="rId3"/>
          <a:stretch>
            <a:fillRect/>
          </a:stretch>
        </p:blipFill>
        <p:spPr>
          <a:xfrm>
            <a:off x="4764695" y="1107281"/>
            <a:ext cx="3754841" cy="2501854"/>
          </a:xfrm>
          <a:prstGeom prst="rect">
            <a:avLst/>
          </a:prstGeom>
        </p:spPr>
      </p:pic>
      <p:sp>
        <p:nvSpPr>
          <p:cNvPr id="5" name="TextBox 4"/>
          <p:cNvSpPr txBox="1"/>
          <p:nvPr/>
        </p:nvSpPr>
        <p:spPr>
          <a:xfrm>
            <a:off x="1843086" y="4046947"/>
            <a:ext cx="6257925" cy="523220"/>
          </a:xfrm>
          <a:prstGeom prst="rect">
            <a:avLst/>
          </a:prstGeom>
          <a:noFill/>
        </p:spPr>
        <p:txBody>
          <a:bodyPr wrap="square" rtlCol="0">
            <a:spAutoFit/>
          </a:bodyPr>
          <a:lstStyle/>
          <a:p>
            <a:r>
              <a:rPr lang="en-US" dirty="0" err="1" smtClean="0"/>
              <a:t>Những</a:t>
            </a:r>
            <a:r>
              <a:rPr lang="en-US" dirty="0" smtClean="0"/>
              <a:t> </a:t>
            </a:r>
            <a:r>
              <a:rPr lang="en-US" dirty="0" err="1" smtClean="0"/>
              <a:t>ngày</a:t>
            </a:r>
            <a:r>
              <a:rPr lang="en-US" dirty="0" smtClean="0"/>
              <a:t> </a:t>
            </a:r>
            <a:r>
              <a:rPr lang="en-US" dirty="0" err="1" smtClean="0"/>
              <a:t>nghỉ</a:t>
            </a:r>
            <a:r>
              <a:rPr lang="en-US" dirty="0" smtClean="0"/>
              <a:t> </a:t>
            </a:r>
            <a:r>
              <a:rPr lang="en-US" dirty="0" err="1" smtClean="0"/>
              <a:t>học</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bán</a:t>
            </a:r>
            <a:r>
              <a:rPr lang="en-US" dirty="0" smtClean="0"/>
              <a:t> </a:t>
            </a:r>
            <a:r>
              <a:rPr lang="en-US" dirty="0" err="1" smtClean="0"/>
              <a:t>không</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đáng</a:t>
            </a:r>
            <a:r>
              <a:rPr lang="en-US" dirty="0" smtClean="0"/>
              <a:t> </a:t>
            </a:r>
            <a:r>
              <a:rPr lang="en-US" dirty="0" err="1" smtClean="0"/>
              <a:t>kể</a:t>
            </a:r>
            <a:endParaRPr lang="en-US" dirty="0" smtClean="0"/>
          </a:p>
          <a:p>
            <a:r>
              <a:rPr lang="en-US" dirty="0" smtClean="0"/>
              <a:t>Cho </a:t>
            </a:r>
            <a:r>
              <a:rPr lang="en-US" dirty="0" err="1" smtClean="0"/>
              <a:t>thấy</a:t>
            </a:r>
            <a:r>
              <a:rPr lang="en-US" dirty="0" smtClean="0"/>
              <a:t> </a:t>
            </a:r>
            <a:r>
              <a:rPr lang="en-US" dirty="0" err="1" smtClean="0"/>
              <a:t>biến</a:t>
            </a:r>
            <a:r>
              <a:rPr lang="en-US" dirty="0" smtClean="0"/>
              <a:t> IS_SCHOOLBREAK </a:t>
            </a:r>
            <a:r>
              <a:rPr lang="en-US" dirty="0" err="1" smtClean="0"/>
              <a:t>không</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nhiều</a:t>
            </a:r>
            <a:r>
              <a:rPr lang="en-US" dirty="0" smtClean="0"/>
              <a:t> </a:t>
            </a:r>
            <a:r>
              <a:rPr lang="en-US" dirty="0" err="1" smtClean="0"/>
              <a:t>tới</a:t>
            </a:r>
            <a:r>
              <a:rPr lang="en-US" dirty="0" smtClean="0"/>
              <a:t> QUANTITY</a:t>
            </a:r>
            <a:endParaRPr lang="en-US" dirty="0"/>
          </a:p>
        </p:txBody>
      </p:sp>
      <p:sp>
        <p:nvSpPr>
          <p:cNvPr id="9" name="Rectangle 8"/>
          <p:cNvSpPr/>
          <p:nvPr/>
        </p:nvSpPr>
        <p:spPr>
          <a:xfrm>
            <a:off x="3147954" y="683538"/>
            <a:ext cx="2603598" cy="276999"/>
          </a:xfrm>
          <a:prstGeom prst="rect">
            <a:avLst/>
          </a:prstGeom>
        </p:spPr>
        <p:txBody>
          <a:bodyPr wrap="none">
            <a:spAutoFit/>
          </a:bodyPr>
          <a:lstStyle/>
          <a:p>
            <a:r>
              <a:rPr lang="en-US" sz="1200" b="1" dirty="0" smtClean="0"/>
              <a:t>IS_SCHOOLBREAK &amp; </a:t>
            </a:r>
            <a:r>
              <a:rPr lang="en-US" sz="1200" b="1" dirty="0"/>
              <a:t>QUANTITY</a:t>
            </a:r>
          </a:p>
        </p:txBody>
      </p:sp>
    </p:spTree>
    <p:extLst>
      <p:ext uri="{BB962C8B-B14F-4D97-AF65-F5344CB8AC3E}">
        <p14:creationId xmlns:p14="http://schemas.microsoft.com/office/powerpoint/2010/main" val="2457127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811324" y="207804"/>
            <a:ext cx="2940228" cy="461665"/>
          </a:xfrm>
          <a:prstGeom prst="rect">
            <a:avLst/>
          </a:prstGeom>
        </p:spPr>
        <p:txBody>
          <a:bodyPr wrap="none">
            <a:spAutoFit/>
          </a:bodyPr>
          <a:lstStyle/>
          <a:p>
            <a:r>
              <a:rPr lang="en-US" sz="2400" b="1" dirty="0"/>
              <a:t>Bi-variate Analysis</a:t>
            </a:r>
            <a:endParaRPr lang="en-US" sz="2400" dirty="0"/>
          </a:p>
        </p:txBody>
      </p:sp>
      <p:pic>
        <p:nvPicPr>
          <p:cNvPr id="3" name="Picture 2"/>
          <p:cNvPicPr>
            <a:picLocks noChangeAspect="1"/>
          </p:cNvPicPr>
          <p:nvPr/>
        </p:nvPicPr>
        <p:blipFill>
          <a:blip r:embed="rId2"/>
          <a:stretch>
            <a:fillRect/>
          </a:stretch>
        </p:blipFill>
        <p:spPr>
          <a:xfrm>
            <a:off x="634124" y="1090648"/>
            <a:ext cx="3517107" cy="3217028"/>
          </a:xfrm>
          <a:prstGeom prst="rect">
            <a:avLst/>
          </a:prstGeom>
        </p:spPr>
      </p:pic>
      <p:pic>
        <p:nvPicPr>
          <p:cNvPr id="4" name="Picture 3"/>
          <p:cNvPicPr>
            <a:picLocks noChangeAspect="1"/>
          </p:cNvPicPr>
          <p:nvPr/>
        </p:nvPicPr>
        <p:blipFill>
          <a:blip r:embed="rId3"/>
          <a:stretch>
            <a:fillRect/>
          </a:stretch>
        </p:blipFill>
        <p:spPr>
          <a:xfrm>
            <a:off x="4405943" y="1090648"/>
            <a:ext cx="4330121" cy="2426332"/>
          </a:xfrm>
          <a:prstGeom prst="rect">
            <a:avLst/>
          </a:prstGeom>
        </p:spPr>
      </p:pic>
      <p:sp>
        <p:nvSpPr>
          <p:cNvPr id="5" name="TextBox 4"/>
          <p:cNvSpPr txBox="1"/>
          <p:nvPr/>
        </p:nvSpPr>
        <p:spPr>
          <a:xfrm>
            <a:off x="4729163" y="3687193"/>
            <a:ext cx="3550443" cy="523220"/>
          </a:xfrm>
          <a:prstGeom prst="rect">
            <a:avLst/>
          </a:prstGeom>
          <a:noFill/>
        </p:spPr>
        <p:txBody>
          <a:bodyPr wrap="square" rtlCol="0">
            <a:spAutoFit/>
          </a:bodyPr>
          <a:lstStyle/>
          <a:p>
            <a:r>
              <a:rPr lang="en-US" dirty="0" err="1" smtClean="0"/>
              <a:t>Nhiệt</a:t>
            </a:r>
            <a:r>
              <a:rPr lang="en-US" dirty="0" smtClean="0"/>
              <a:t> </a:t>
            </a:r>
            <a:r>
              <a:rPr lang="en-US" dirty="0" err="1" smtClean="0"/>
              <a:t>độ</a:t>
            </a:r>
            <a:r>
              <a:rPr lang="en-US" dirty="0" smtClean="0"/>
              <a:t> </a:t>
            </a:r>
            <a:r>
              <a:rPr lang="en-US" dirty="0" err="1" smtClean="0"/>
              <a:t>trung</a:t>
            </a:r>
            <a:r>
              <a:rPr lang="en-US" dirty="0" smtClean="0"/>
              <a:t> </a:t>
            </a:r>
            <a:r>
              <a:rPr lang="en-US" dirty="0" err="1" smtClean="0"/>
              <a:t>bình</a:t>
            </a:r>
            <a:r>
              <a:rPr lang="en-US" dirty="0" smtClean="0"/>
              <a:t> </a:t>
            </a:r>
            <a:r>
              <a:rPr lang="en-US" dirty="0" err="1" smtClean="0"/>
              <a:t>phân</a:t>
            </a:r>
            <a:r>
              <a:rPr lang="en-US" dirty="0" smtClean="0"/>
              <a:t> </a:t>
            </a:r>
            <a:r>
              <a:rPr lang="en-US" dirty="0" err="1" smtClean="0"/>
              <a:t>bố</a:t>
            </a:r>
            <a:r>
              <a:rPr lang="en-US" dirty="0" smtClean="0"/>
              <a:t> </a:t>
            </a:r>
            <a:r>
              <a:rPr lang="en-US" dirty="0" err="1" smtClean="0"/>
              <a:t>đều</a:t>
            </a:r>
            <a:r>
              <a:rPr lang="en-US" dirty="0" smtClean="0"/>
              <a:t> </a:t>
            </a:r>
            <a:r>
              <a:rPr lang="en-US" dirty="0" err="1" smtClean="0"/>
              <a:t>và</a:t>
            </a:r>
            <a:r>
              <a:rPr lang="en-US" dirty="0" smtClean="0"/>
              <a:t> </a:t>
            </a:r>
            <a:r>
              <a:rPr lang="en-US" dirty="0" err="1" smtClean="0"/>
              <a:t>không</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quá</a:t>
            </a:r>
            <a:r>
              <a:rPr lang="en-US" dirty="0" smtClean="0"/>
              <a:t> </a:t>
            </a:r>
            <a:r>
              <a:rPr lang="en-US" dirty="0" err="1" smtClean="0"/>
              <a:t>nhiều</a:t>
            </a:r>
            <a:r>
              <a:rPr lang="en-US" dirty="0" smtClean="0"/>
              <a:t> </a:t>
            </a:r>
            <a:r>
              <a:rPr lang="en-US" dirty="0" err="1" smtClean="0"/>
              <a:t>tới</a:t>
            </a:r>
            <a:r>
              <a:rPr lang="en-US" dirty="0" smtClean="0"/>
              <a:t> quantity</a:t>
            </a:r>
            <a:endParaRPr lang="en-US" dirty="0"/>
          </a:p>
        </p:txBody>
      </p:sp>
      <p:sp>
        <p:nvSpPr>
          <p:cNvPr id="9" name="Rectangle 8"/>
          <p:cNvSpPr/>
          <p:nvPr/>
        </p:nvSpPr>
        <p:spPr>
          <a:xfrm>
            <a:off x="2742855" y="643436"/>
            <a:ext cx="3183885" cy="276999"/>
          </a:xfrm>
          <a:prstGeom prst="rect">
            <a:avLst/>
          </a:prstGeom>
        </p:spPr>
        <p:txBody>
          <a:bodyPr wrap="none">
            <a:spAutoFit/>
          </a:bodyPr>
          <a:lstStyle/>
          <a:p>
            <a:r>
              <a:rPr lang="en-US" sz="1200" b="1" dirty="0" smtClean="0"/>
              <a:t>AVERAGE_TEMPERATURE &amp; </a:t>
            </a:r>
            <a:r>
              <a:rPr lang="en-US" sz="1200" b="1" dirty="0"/>
              <a:t>QUANTITY</a:t>
            </a:r>
          </a:p>
        </p:txBody>
      </p:sp>
    </p:spTree>
    <p:extLst>
      <p:ext uri="{BB962C8B-B14F-4D97-AF65-F5344CB8AC3E}">
        <p14:creationId xmlns:p14="http://schemas.microsoft.com/office/powerpoint/2010/main" val="4263971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811324" y="207804"/>
            <a:ext cx="2940228" cy="461665"/>
          </a:xfrm>
          <a:prstGeom prst="rect">
            <a:avLst/>
          </a:prstGeom>
        </p:spPr>
        <p:txBody>
          <a:bodyPr wrap="none">
            <a:spAutoFit/>
          </a:bodyPr>
          <a:lstStyle/>
          <a:p>
            <a:r>
              <a:rPr lang="en-US" sz="2400" b="1" dirty="0"/>
              <a:t>Bi-variate Analysis</a:t>
            </a:r>
            <a:endParaRPr lang="en-US" sz="2400" dirty="0"/>
          </a:p>
        </p:txBody>
      </p:sp>
      <p:pic>
        <p:nvPicPr>
          <p:cNvPr id="3" name="Picture 2"/>
          <p:cNvPicPr>
            <a:picLocks noChangeAspect="1"/>
          </p:cNvPicPr>
          <p:nvPr/>
        </p:nvPicPr>
        <p:blipFill>
          <a:blip r:embed="rId2"/>
          <a:stretch>
            <a:fillRect/>
          </a:stretch>
        </p:blipFill>
        <p:spPr>
          <a:xfrm>
            <a:off x="460375" y="857250"/>
            <a:ext cx="4260057" cy="3931532"/>
          </a:xfrm>
          <a:prstGeom prst="rect">
            <a:avLst/>
          </a:prstGeom>
        </p:spPr>
      </p:pic>
      <p:sp>
        <p:nvSpPr>
          <p:cNvPr id="4" name="Rectangle 3"/>
          <p:cNvSpPr/>
          <p:nvPr/>
        </p:nvSpPr>
        <p:spPr>
          <a:xfrm>
            <a:off x="5172075" y="1588454"/>
            <a:ext cx="3143250" cy="1991379"/>
          </a:xfrm>
          <a:prstGeom prst="rect">
            <a:avLst/>
          </a:prstGeom>
        </p:spPr>
        <p:txBody>
          <a:bodyPr wrap="square">
            <a:spAutoFit/>
          </a:bodyPr>
          <a:lstStyle/>
          <a:p>
            <a:pPr>
              <a:lnSpc>
                <a:spcPct val="150000"/>
              </a:lnSpc>
            </a:pPr>
            <a:r>
              <a:rPr lang="vi-VN" dirty="0"/>
              <a:t>Ta thấy số lượng bán hàng ở những ngày lễ là thấp hơn Tuy nhiên có thể thấy những lễ này chiếm tỉ trọng rất nhỏ, vì vậy có thể xem xét bỏ đi những ngày này trong mô hình của chúng ta.</a:t>
            </a:r>
          </a:p>
        </p:txBody>
      </p:sp>
    </p:spTree>
    <p:extLst>
      <p:ext uri="{BB962C8B-B14F-4D97-AF65-F5344CB8AC3E}">
        <p14:creationId xmlns:p14="http://schemas.microsoft.com/office/powerpoint/2010/main" val="3174051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289750" y="210584"/>
            <a:ext cx="2664512" cy="461665"/>
          </a:xfrm>
          <a:prstGeom prst="rect">
            <a:avLst/>
          </a:prstGeom>
        </p:spPr>
        <p:txBody>
          <a:bodyPr wrap="none">
            <a:spAutoFit/>
          </a:bodyPr>
          <a:lstStyle/>
          <a:p>
            <a:r>
              <a:rPr lang="en-US" sz="2400" b="1" dirty="0"/>
              <a:t>Outlier treatment</a:t>
            </a:r>
          </a:p>
        </p:txBody>
      </p:sp>
      <p:sp>
        <p:nvSpPr>
          <p:cNvPr id="3" name="Rectangle 2"/>
          <p:cNvSpPr/>
          <p:nvPr/>
        </p:nvSpPr>
        <p:spPr>
          <a:xfrm>
            <a:off x="1739899" y="874895"/>
            <a:ext cx="5764214" cy="1815882"/>
          </a:xfrm>
          <a:prstGeom prst="rect">
            <a:avLst/>
          </a:prstGeom>
        </p:spPr>
        <p:txBody>
          <a:bodyPr wrap="square">
            <a:spAutoFit/>
          </a:bodyPr>
          <a:lstStyle/>
          <a:p>
            <a:r>
              <a:rPr lang="vi-VN" dirty="0"/>
              <a:t>Để xây dựng mô hình hồi quy được chính xác, chúng ta loại bỏ các yếu tố khác ảnh hưởng đến số lượng để loại bỏ các giá trị ngoại biên.</a:t>
            </a:r>
          </a:p>
          <a:p>
            <a:r>
              <a:rPr lang="vi-VN" dirty="0"/>
              <a:t/>
            </a:r>
            <a:br>
              <a:rPr lang="vi-VN" dirty="0"/>
            </a:br>
            <a:r>
              <a:rPr lang="vi-VN" dirty="0"/>
              <a:t>Tiến hành xây dựng bộ data mới:</a:t>
            </a:r>
          </a:p>
          <a:p>
            <a:r>
              <a:rPr lang="vi-VN" dirty="0"/>
              <a:t>- Chọn HOLIDAY = 'No Holiday'</a:t>
            </a:r>
          </a:p>
          <a:p>
            <a:r>
              <a:rPr lang="vi-VN" dirty="0"/>
              <a:t>- Chọn IS_WEEKEND = 0</a:t>
            </a:r>
          </a:p>
          <a:p>
            <a:r>
              <a:rPr lang="vi-VN" dirty="0"/>
              <a:t>- Chọn IS_OUTDOOR = 1</a:t>
            </a:r>
          </a:p>
          <a:p>
            <a:r>
              <a:rPr lang="vi-VN" dirty="0"/>
              <a:t>- Chọn IS_SCHOOLBREAK = 0</a:t>
            </a:r>
          </a:p>
        </p:txBody>
      </p:sp>
      <p:pic>
        <p:nvPicPr>
          <p:cNvPr id="5" name="Picture 4"/>
          <p:cNvPicPr>
            <a:picLocks noChangeAspect="1"/>
          </p:cNvPicPr>
          <p:nvPr/>
        </p:nvPicPr>
        <p:blipFill>
          <a:blip r:embed="rId2"/>
          <a:stretch>
            <a:fillRect/>
          </a:stretch>
        </p:blipFill>
        <p:spPr>
          <a:xfrm>
            <a:off x="2088356" y="3179653"/>
            <a:ext cx="5067300" cy="1123950"/>
          </a:xfrm>
          <a:prstGeom prst="rect">
            <a:avLst/>
          </a:prstGeom>
        </p:spPr>
      </p:pic>
    </p:spTree>
    <p:extLst>
      <p:ext uri="{BB962C8B-B14F-4D97-AF65-F5344CB8AC3E}">
        <p14:creationId xmlns:p14="http://schemas.microsoft.com/office/powerpoint/2010/main" val="2436490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561127" y="246638"/>
            <a:ext cx="1532792" cy="461665"/>
          </a:xfrm>
          <a:prstGeom prst="rect">
            <a:avLst/>
          </a:prstGeom>
        </p:spPr>
        <p:txBody>
          <a:bodyPr wrap="none">
            <a:spAutoFit/>
          </a:bodyPr>
          <a:lstStyle/>
          <a:p>
            <a:r>
              <a:rPr lang="en-US" sz="2400" b="1" dirty="0" smtClean="0"/>
              <a:t>Modeling</a:t>
            </a:r>
            <a:endParaRPr lang="en-US" sz="2400" b="1" dirty="0"/>
          </a:p>
        </p:txBody>
      </p:sp>
      <p:grpSp>
        <p:nvGrpSpPr>
          <p:cNvPr id="14" name="Group 13"/>
          <p:cNvGrpSpPr/>
          <p:nvPr/>
        </p:nvGrpSpPr>
        <p:grpSpPr>
          <a:xfrm>
            <a:off x="0" y="974092"/>
            <a:ext cx="9063950" cy="3739123"/>
            <a:chOff x="37691" y="-1383813"/>
            <a:chExt cx="9063950" cy="3739123"/>
          </a:xfrm>
        </p:grpSpPr>
        <p:pic>
          <p:nvPicPr>
            <p:cNvPr id="3" name="Picture 2"/>
            <p:cNvPicPr>
              <a:picLocks noChangeAspect="1"/>
            </p:cNvPicPr>
            <p:nvPr/>
          </p:nvPicPr>
          <p:blipFill rotWithShape="1">
            <a:blip r:embed="rId2"/>
            <a:srcRect b="26025"/>
            <a:stretch/>
          </p:blipFill>
          <p:spPr>
            <a:xfrm>
              <a:off x="37691" y="761054"/>
              <a:ext cx="2320473" cy="1503516"/>
            </a:xfrm>
            <a:prstGeom prst="rect">
              <a:avLst/>
            </a:prstGeom>
          </p:spPr>
        </p:pic>
        <p:pic>
          <p:nvPicPr>
            <p:cNvPr id="5" name="Picture 4"/>
            <p:cNvPicPr>
              <a:picLocks noChangeAspect="1"/>
            </p:cNvPicPr>
            <p:nvPr/>
          </p:nvPicPr>
          <p:blipFill rotWithShape="1">
            <a:blip r:embed="rId3"/>
            <a:srcRect b="24673"/>
            <a:stretch/>
          </p:blipFill>
          <p:spPr>
            <a:xfrm>
              <a:off x="6888281" y="767657"/>
              <a:ext cx="2213360" cy="1490310"/>
            </a:xfrm>
            <a:prstGeom prst="rect">
              <a:avLst/>
            </a:prstGeom>
          </p:spPr>
        </p:pic>
        <p:pic>
          <p:nvPicPr>
            <p:cNvPr id="6" name="Picture 5"/>
            <p:cNvPicPr>
              <a:picLocks noChangeAspect="1"/>
            </p:cNvPicPr>
            <p:nvPr/>
          </p:nvPicPr>
          <p:blipFill rotWithShape="1">
            <a:blip r:embed="rId4"/>
            <a:srcRect b="25710"/>
            <a:stretch/>
          </p:blipFill>
          <p:spPr>
            <a:xfrm>
              <a:off x="2318021" y="799275"/>
              <a:ext cx="2360615" cy="1556035"/>
            </a:xfrm>
            <a:prstGeom prst="rect">
              <a:avLst/>
            </a:prstGeom>
          </p:spPr>
        </p:pic>
        <p:pic>
          <p:nvPicPr>
            <p:cNvPr id="7" name="Picture 6"/>
            <p:cNvPicPr>
              <a:picLocks noChangeAspect="1"/>
            </p:cNvPicPr>
            <p:nvPr/>
          </p:nvPicPr>
          <p:blipFill rotWithShape="1">
            <a:blip r:embed="rId5"/>
            <a:srcRect b="26117"/>
            <a:stretch/>
          </p:blipFill>
          <p:spPr>
            <a:xfrm>
              <a:off x="4626416" y="759717"/>
              <a:ext cx="2261865" cy="1461734"/>
            </a:xfrm>
            <a:prstGeom prst="rect">
              <a:avLst/>
            </a:prstGeom>
          </p:spPr>
        </p:pic>
        <p:sp>
          <p:nvSpPr>
            <p:cNvPr id="9" name="Rectangle 8"/>
            <p:cNvSpPr/>
            <p:nvPr/>
          </p:nvSpPr>
          <p:spPr>
            <a:xfrm>
              <a:off x="3755912" y="-1383813"/>
              <a:ext cx="1218603" cy="276999"/>
            </a:xfrm>
            <a:prstGeom prst="rect">
              <a:avLst/>
            </a:prstGeom>
          </p:spPr>
          <p:txBody>
            <a:bodyPr wrap="none">
              <a:spAutoFit/>
            </a:bodyPr>
            <a:lstStyle/>
            <a:p>
              <a:r>
                <a:rPr lang="en-US" sz="1200" b="1" dirty="0" smtClean="0"/>
                <a:t>MERGE DATA</a:t>
              </a:r>
              <a:endParaRPr lang="en-US" sz="1200" b="1" dirty="0"/>
            </a:p>
          </p:txBody>
        </p:sp>
      </p:grpSp>
      <p:pic>
        <p:nvPicPr>
          <p:cNvPr id="10" name="Picture 9"/>
          <p:cNvPicPr>
            <a:picLocks noChangeAspect="1"/>
          </p:cNvPicPr>
          <p:nvPr/>
        </p:nvPicPr>
        <p:blipFill>
          <a:blip r:embed="rId6"/>
          <a:stretch>
            <a:fillRect/>
          </a:stretch>
        </p:blipFill>
        <p:spPr>
          <a:xfrm>
            <a:off x="2240279" y="1409369"/>
            <a:ext cx="4480267" cy="1517327"/>
          </a:xfrm>
          <a:prstGeom prst="rect">
            <a:avLst/>
          </a:prstGeom>
        </p:spPr>
      </p:pic>
    </p:spTree>
    <p:extLst>
      <p:ext uri="{BB962C8B-B14F-4D97-AF65-F5344CB8AC3E}">
        <p14:creationId xmlns:p14="http://schemas.microsoft.com/office/powerpoint/2010/main" val="2555867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rotWithShape="1">
          <a:blip r:embed="rId2"/>
          <a:srcRect b="23434"/>
          <a:stretch/>
        </p:blipFill>
        <p:spPr>
          <a:xfrm>
            <a:off x="475719" y="3358633"/>
            <a:ext cx="2023520" cy="1434573"/>
          </a:xfrm>
          <a:prstGeom prst="rect">
            <a:avLst/>
          </a:prstGeom>
        </p:spPr>
      </p:pic>
      <p:pic>
        <p:nvPicPr>
          <p:cNvPr id="13" name="Picture 12"/>
          <p:cNvPicPr>
            <a:picLocks noChangeAspect="1"/>
          </p:cNvPicPr>
          <p:nvPr/>
        </p:nvPicPr>
        <p:blipFill rotWithShape="1">
          <a:blip r:embed="rId3"/>
          <a:srcRect b="23332"/>
          <a:stretch/>
        </p:blipFill>
        <p:spPr>
          <a:xfrm>
            <a:off x="6944618" y="3338844"/>
            <a:ext cx="2199382" cy="1498867"/>
          </a:xfrm>
          <a:prstGeom prst="rect">
            <a:avLst/>
          </a:prstGeom>
        </p:spPr>
      </p:pic>
      <p:pic>
        <p:nvPicPr>
          <p:cNvPr id="14" name="Picture 13"/>
          <p:cNvPicPr>
            <a:picLocks noChangeAspect="1"/>
          </p:cNvPicPr>
          <p:nvPr/>
        </p:nvPicPr>
        <p:blipFill rotWithShape="1">
          <a:blip r:embed="rId4"/>
          <a:srcRect b="23162"/>
          <a:stretch/>
        </p:blipFill>
        <p:spPr>
          <a:xfrm>
            <a:off x="2427552" y="3410281"/>
            <a:ext cx="2124259" cy="1419855"/>
          </a:xfrm>
          <a:prstGeom prst="rect">
            <a:avLst/>
          </a:prstGeom>
        </p:spPr>
      </p:pic>
      <p:pic>
        <p:nvPicPr>
          <p:cNvPr id="15" name="Picture 14"/>
          <p:cNvPicPr>
            <a:picLocks noChangeAspect="1"/>
          </p:cNvPicPr>
          <p:nvPr/>
        </p:nvPicPr>
        <p:blipFill rotWithShape="1">
          <a:blip r:embed="rId5"/>
          <a:srcRect b="22042"/>
          <a:stretch/>
        </p:blipFill>
        <p:spPr>
          <a:xfrm>
            <a:off x="4641327" y="3338844"/>
            <a:ext cx="2360585" cy="1562730"/>
          </a:xfrm>
          <a:prstGeom prst="rect">
            <a:avLst/>
          </a:prstGeom>
        </p:spPr>
      </p:pic>
      <p:sp>
        <p:nvSpPr>
          <p:cNvPr id="17" name="Rectangle 16"/>
          <p:cNvSpPr/>
          <p:nvPr/>
        </p:nvSpPr>
        <p:spPr>
          <a:xfrm>
            <a:off x="3785415" y="231437"/>
            <a:ext cx="1532792" cy="461665"/>
          </a:xfrm>
          <a:prstGeom prst="rect">
            <a:avLst/>
          </a:prstGeom>
        </p:spPr>
        <p:txBody>
          <a:bodyPr wrap="none">
            <a:spAutoFit/>
          </a:bodyPr>
          <a:lstStyle/>
          <a:p>
            <a:r>
              <a:rPr lang="en-US" sz="2400" b="1" dirty="0" smtClean="0"/>
              <a:t>Modeling</a:t>
            </a:r>
            <a:endParaRPr lang="en-US" sz="2400" b="1" dirty="0"/>
          </a:p>
        </p:txBody>
      </p:sp>
      <p:sp>
        <p:nvSpPr>
          <p:cNvPr id="9" name="Rectangle 8"/>
          <p:cNvSpPr/>
          <p:nvPr/>
        </p:nvSpPr>
        <p:spPr>
          <a:xfrm>
            <a:off x="4072710" y="1107922"/>
            <a:ext cx="986167" cy="276999"/>
          </a:xfrm>
          <a:prstGeom prst="rect">
            <a:avLst/>
          </a:prstGeom>
        </p:spPr>
        <p:txBody>
          <a:bodyPr wrap="none">
            <a:spAutoFit/>
          </a:bodyPr>
          <a:lstStyle/>
          <a:p>
            <a:r>
              <a:rPr lang="en-US" sz="1200" b="1" dirty="0" smtClean="0"/>
              <a:t>BAU DATA</a:t>
            </a:r>
            <a:endParaRPr lang="en-US" sz="1200" b="1" dirty="0"/>
          </a:p>
        </p:txBody>
      </p:sp>
      <p:pic>
        <p:nvPicPr>
          <p:cNvPr id="4" name="Picture 3"/>
          <p:cNvPicPr>
            <a:picLocks noChangeAspect="1"/>
          </p:cNvPicPr>
          <p:nvPr/>
        </p:nvPicPr>
        <p:blipFill>
          <a:blip r:embed="rId6"/>
          <a:stretch>
            <a:fillRect/>
          </a:stretch>
        </p:blipFill>
        <p:spPr>
          <a:xfrm>
            <a:off x="2140405" y="1384921"/>
            <a:ext cx="5123589" cy="1753030"/>
          </a:xfrm>
          <a:prstGeom prst="rect">
            <a:avLst/>
          </a:prstGeom>
        </p:spPr>
      </p:pic>
    </p:spTree>
    <p:extLst>
      <p:ext uri="{BB962C8B-B14F-4D97-AF65-F5344CB8AC3E}">
        <p14:creationId xmlns:p14="http://schemas.microsoft.com/office/powerpoint/2010/main" val="2578046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 Mining | Definition, Process, Advantages and Disadvantages"/>
          <p:cNvSpPr>
            <a:spLocks noChangeAspect="1" noChangeArrowheads="1"/>
          </p:cNvSpPr>
          <p:nvPr/>
        </p:nvSpPr>
        <p:spPr bwMode="auto">
          <a:xfrm>
            <a:off x="307974" y="7937"/>
            <a:ext cx="1932305" cy="193231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3830656" y="351693"/>
            <a:ext cx="1532792" cy="461665"/>
          </a:xfrm>
          <a:prstGeom prst="rect">
            <a:avLst/>
          </a:prstGeom>
        </p:spPr>
        <p:txBody>
          <a:bodyPr wrap="none">
            <a:spAutoFit/>
          </a:bodyPr>
          <a:lstStyle/>
          <a:p>
            <a:r>
              <a:rPr lang="en-US" sz="2400" b="1" dirty="0" smtClean="0"/>
              <a:t>Modeling</a:t>
            </a:r>
            <a:endParaRPr lang="en-US" sz="2400" b="1" dirty="0"/>
          </a:p>
        </p:txBody>
      </p:sp>
      <p:pic>
        <p:nvPicPr>
          <p:cNvPr id="4" name="Picture 3"/>
          <p:cNvPicPr>
            <a:picLocks noChangeAspect="1"/>
          </p:cNvPicPr>
          <p:nvPr/>
        </p:nvPicPr>
        <p:blipFill>
          <a:blip r:embed="rId2"/>
          <a:stretch>
            <a:fillRect/>
          </a:stretch>
        </p:blipFill>
        <p:spPr>
          <a:xfrm>
            <a:off x="2301527" y="1604491"/>
            <a:ext cx="4591050" cy="1962150"/>
          </a:xfrm>
          <a:prstGeom prst="rect">
            <a:avLst/>
          </a:prstGeom>
        </p:spPr>
      </p:pic>
      <p:sp>
        <p:nvSpPr>
          <p:cNvPr id="9" name="Rectangle 8"/>
          <p:cNvSpPr/>
          <p:nvPr/>
        </p:nvSpPr>
        <p:spPr>
          <a:xfrm>
            <a:off x="4072710" y="1107922"/>
            <a:ext cx="1048685" cy="276999"/>
          </a:xfrm>
          <a:prstGeom prst="rect">
            <a:avLst/>
          </a:prstGeom>
        </p:spPr>
        <p:txBody>
          <a:bodyPr wrap="none">
            <a:spAutoFit/>
          </a:bodyPr>
          <a:lstStyle/>
          <a:p>
            <a:r>
              <a:rPr lang="en-US" sz="1200" b="1" dirty="0" smtClean="0"/>
              <a:t>FULL DATA</a:t>
            </a:r>
            <a:endParaRPr lang="en-US" sz="1200" b="1" dirty="0"/>
          </a:p>
        </p:txBody>
      </p:sp>
    </p:spTree>
    <p:extLst>
      <p:ext uri="{BB962C8B-B14F-4D97-AF65-F5344CB8AC3E}">
        <p14:creationId xmlns:p14="http://schemas.microsoft.com/office/powerpoint/2010/main" val="354994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450272" y="1072379"/>
            <a:ext cx="4286034" cy="2677656"/>
          </a:xfrm>
          <a:prstGeom prst="rect">
            <a:avLst/>
          </a:prstGeom>
        </p:spPr>
        <p:txBody>
          <a:bodyPr wrap="square">
            <a:spAutoFit/>
          </a:bodyPr>
          <a:lstStyle/>
          <a:p>
            <a:pPr marL="285750" indent="-285750">
              <a:lnSpc>
                <a:spcPct val="200000"/>
              </a:lnSpc>
              <a:buFont typeface="Wingdings" panose="05000000000000000000" pitchFamily="2" charset="2"/>
              <a:buChar char="ü"/>
            </a:pPr>
            <a:r>
              <a:rPr lang="en-US" dirty="0"/>
              <a:t>V</a:t>
            </a:r>
            <a:r>
              <a:rPr lang="vi-VN" dirty="0"/>
              <a:t>iệc cạnh tranh về giá là một vấn đề rất quan trọng </a:t>
            </a:r>
            <a:r>
              <a:rPr lang="en-US" dirty="0" err="1"/>
              <a:t>trong</a:t>
            </a:r>
            <a:r>
              <a:rPr lang="en-US" dirty="0"/>
              <a:t> </a:t>
            </a:r>
            <a:r>
              <a:rPr lang="en-US" dirty="0" err="1"/>
              <a:t>kinh</a:t>
            </a:r>
            <a:r>
              <a:rPr lang="en-US" dirty="0"/>
              <a:t> </a:t>
            </a:r>
            <a:r>
              <a:rPr lang="en-US" dirty="0" err="1"/>
              <a:t>doanh</a:t>
            </a:r>
            <a:endParaRPr lang="en-US" dirty="0"/>
          </a:p>
          <a:p>
            <a:pPr marL="285750" indent="-285750">
              <a:lnSpc>
                <a:spcPct val="200000"/>
              </a:lnSpc>
              <a:buFont typeface="Wingdings" panose="05000000000000000000" pitchFamily="2" charset="2"/>
              <a:buChar char="ü"/>
            </a:pPr>
            <a:r>
              <a:rPr lang="vi-VN" dirty="0"/>
              <a:t>Đặc biệt với những sản phẩm bán lẻ có giá bán thấp, việc tối ưu hóa về giá lại càng được quan tâm hơn</a:t>
            </a:r>
            <a:endParaRPr lang="en-US" dirty="0"/>
          </a:p>
          <a:p>
            <a:pPr>
              <a:lnSpc>
                <a:spcPct val="200000"/>
              </a:lnSpc>
            </a:pPr>
            <a:r>
              <a:rPr lang="en-US" dirty="0"/>
              <a:t>=&gt; </a:t>
            </a:r>
            <a:r>
              <a:rPr lang="en-US" dirty="0" err="1"/>
              <a:t>Cần</a:t>
            </a:r>
            <a:r>
              <a:rPr lang="en-US" dirty="0"/>
              <a:t> </a:t>
            </a:r>
            <a:r>
              <a:rPr lang="en-US" dirty="0" err="1"/>
              <a:t>đưa</a:t>
            </a:r>
            <a:r>
              <a:rPr lang="en-US" dirty="0"/>
              <a:t> </a:t>
            </a:r>
            <a:r>
              <a:rPr lang="en-US" dirty="0" err="1"/>
              <a:t>ra</a:t>
            </a:r>
            <a:r>
              <a:rPr lang="en-US" dirty="0"/>
              <a:t> </a:t>
            </a:r>
            <a:r>
              <a:rPr lang="en-US" dirty="0" err="1"/>
              <a:t>giá</a:t>
            </a:r>
            <a:r>
              <a:rPr lang="en-US" dirty="0"/>
              <a:t> </a:t>
            </a:r>
            <a:r>
              <a:rPr lang="en-US" dirty="0" err="1"/>
              <a:t>bán</a:t>
            </a:r>
            <a:r>
              <a:rPr lang="en-US" dirty="0"/>
              <a:t> </a:t>
            </a:r>
            <a:r>
              <a:rPr lang="en-US" dirty="0" err="1"/>
              <a:t>phù</a:t>
            </a:r>
            <a:r>
              <a:rPr lang="en-US" dirty="0"/>
              <a:t> </a:t>
            </a:r>
            <a:r>
              <a:rPr lang="en-US" dirty="0" err="1"/>
              <a:t>hợp</a:t>
            </a:r>
            <a:r>
              <a:rPr lang="en-US" dirty="0"/>
              <a:t> </a:t>
            </a:r>
            <a:r>
              <a:rPr lang="en-US" dirty="0" err="1"/>
              <a:t>để</a:t>
            </a:r>
            <a:r>
              <a:rPr lang="en-US" dirty="0"/>
              <a:t> </a:t>
            </a:r>
            <a:r>
              <a:rPr lang="en-US" dirty="0" err="1"/>
              <a:t>tối</a:t>
            </a:r>
            <a:r>
              <a:rPr lang="en-US" dirty="0"/>
              <a:t> </a:t>
            </a:r>
            <a:r>
              <a:rPr lang="en-US" dirty="0" err="1"/>
              <a:t>ưu</a:t>
            </a:r>
            <a:r>
              <a:rPr lang="en-US" dirty="0"/>
              <a:t> </a:t>
            </a:r>
            <a:r>
              <a:rPr lang="en-US" dirty="0" err="1"/>
              <a:t>lợi</a:t>
            </a:r>
            <a:r>
              <a:rPr lang="en-US" dirty="0"/>
              <a:t> </a:t>
            </a:r>
            <a:r>
              <a:rPr lang="en-US" dirty="0" err="1"/>
              <a:t>nhuận</a:t>
            </a:r>
            <a:endParaRPr lang="vi-VN" dirty="0"/>
          </a:p>
        </p:txBody>
      </p:sp>
      <p:pic>
        <p:nvPicPr>
          <p:cNvPr id="10" name="Picture 9"/>
          <p:cNvPicPr>
            <a:picLocks noChangeAspect="1"/>
          </p:cNvPicPr>
          <p:nvPr/>
        </p:nvPicPr>
        <p:blipFill>
          <a:blip r:embed="rId2"/>
          <a:stretch>
            <a:fillRect/>
          </a:stretch>
        </p:blipFill>
        <p:spPr>
          <a:xfrm>
            <a:off x="4846350" y="1024265"/>
            <a:ext cx="3756067" cy="2707009"/>
          </a:xfrm>
          <a:prstGeom prst="rect">
            <a:avLst/>
          </a:prstGeom>
        </p:spPr>
      </p:pic>
      <p:sp>
        <p:nvSpPr>
          <p:cNvPr id="2" name="Rectangle 1"/>
          <p:cNvSpPr/>
          <p:nvPr/>
        </p:nvSpPr>
        <p:spPr>
          <a:xfrm>
            <a:off x="2702738" y="252637"/>
            <a:ext cx="3738523" cy="461665"/>
          </a:xfrm>
          <a:prstGeom prst="rect">
            <a:avLst/>
          </a:prstGeom>
        </p:spPr>
        <p:txBody>
          <a:bodyPr wrap="none">
            <a:spAutoFit/>
          </a:bodyPr>
          <a:lstStyle/>
          <a:p>
            <a:pPr algn="ctr"/>
            <a:r>
              <a:rPr lang="en-US" sz="2400" b="1" dirty="0" smtClean="0"/>
              <a:t>Retail price optimization</a:t>
            </a:r>
            <a:endParaRPr lang="en-US" sz="2400" b="1" dirty="0"/>
          </a:p>
        </p:txBody>
      </p:sp>
    </p:spTree>
    <p:extLst>
      <p:ext uri="{BB962C8B-B14F-4D97-AF65-F5344CB8AC3E}">
        <p14:creationId xmlns:p14="http://schemas.microsoft.com/office/powerpoint/2010/main" val="45030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125980" y="1923856"/>
            <a:ext cx="4892040" cy="577850"/>
          </a:xfrm>
          <a:prstGeom prst="rect">
            <a:avLst/>
          </a:prstGeom>
        </p:spPr>
        <p:txBody>
          <a:bodyPr wrap="square">
            <a:spAutoFit/>
          </a:bodyPr>
          <a:lstStyle/>
          <a:p>
            <a:pPr algn="ctr">
              <a:lnSpc>
                <a:spcPct val="150000"/>
              </a:lnSpc>
            </a:pPr>
            <a:r>
              <a:rPr lang="en-US" sz="2400" b="1" dirty="0" smtClean="0"/>
              <a:t>5. KẾT QUẢ</a:t>
            </a:r>
            <a:endParaRPr lang="en-US" sz="2400" b="1" dirty="0"/>
          </a:p>
        </p:txBody>
      </p:sp>
    </p:spTree>
    <p:extLst>
      <p:ext uri="{BB962C8B-B14F-4D97-AF65-F5344CB8AC3E}">
        <p14:creationId xmlns:p14="http://schemas.microsoft.com/office/powerpoint/2010/main" val="1096431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830656" y="351693"/>
            <a:ext cx="2135521" cy="461665"/>
          </a:xfrm>
          <a:prstGeom prst="rect">
            <a:avLst/>
          </a:prstGeom>
        </p:spPr>
        <p:txBody>
          <a:bodyPr wrap="none">
            <a:spAutoFit/>
          </a:bodyPr>
          <a:lstStyle/>
          <a:p>
            <a:r>
              <a:rPr lang="en-US" sz="2400" b="1" dirty="0" smtClean="0"/>
              <a:t>Create model</a:t>
            </a:r>
            <a:endParaRPr lang="en-US" sz="2400" b="1" dirty="0"/>
          </a:p>
        </p:txBody>
      </p:sp>
      <p:sp>
        <p:nvSpPr>
          <p:cNvPr id="4" name="TextBox 3"/>
          <p:cNvSpPr txBox="1"/>
          <p:nvPr/>
        </p:nvSpPr>
        <p:spPr>
          <a:xfrm>
            <a:off x="1969296" y="1233357"/>
            <a:ext cx="2271712" cy="523220"/>
          </a:xfrm>
          <a:prstGeom prst="rect">
            <a:avLst/>
          </a:prstGeom>
          <a:noFill/>
        </p:spPr>
        <p:txBody>
          <a:bodyPr wrap="square" rtlCol="0">
            <a:spAutoFit/>
          </a:bodyPr>
          <a:lstStyle/>
          <a:p>
            <a:pPr marL="285750" indent="-285750">
              <a:buFont typeface="Wingdings" panose="05000000000000000000" pitchFamily="2" charset="2"/>
              <a:buChar char="ü"/>
            </a:pPr>
            <a:r>
              <a:rPr lang="en-US" dirty="0" smtClean="0"/>
              <a:t>Linear Regression</a:t>
            </a:r>
          </a:p>
          <a:p>
            <a:pPr marL="285750" indent="-285750">
              <a:buFont typeface="Wingdings" panose="05000000000000000000" pitchFamily="2" charset="2"/>
              <a:buChar char="ü"/>
            </a:pPr>
            <a:r>
              <a:rPr lang="en-US" dirty="0" err="1" smtClean="0"/>
              <a:t>Data_bau</a:t>
            </a:r>
            <a:endParaRPr lang="en-US" dirty="0"/>
          </a:p>
        </p:txBody>
      </p:sp>
      <p:pic>
        <p:nvPicPr>
          <p:cNvPr id="5" name="Picture 4"/>
          <p:cNvPicPr>
            <a:picLocks noChangeAspect="1"/>
          </p:cNvPicPr>
          <p:nvPr/>
        </p:nvPicPr>
        <p:blipFill>
          <a:blip r:embed="rId2"/>
          <a:stretch>
            <a:fillRect/>
          </a:stretch>
        </p:blipFill>
        <p:spPr>
          <a:xfrm>
            <a:off x="126205" y="3454809"/>
            <a:ext cx="2140387" cy="1314450"/>
          </a:xfrm>
          <a:prstGeom prst="rect">
            <a:avLst/>
          </a:prstGeom>
        </p:spPr>
      </p:pic>
      <p:pic>
        <p:nvPicPr>
          <p:cNvPr id="6" name="Picture 5"/>
          <p:cNvPicPr>
            <a:picLocks noChangeAspect="1"/>
          </p:cNvPicPr>
          <p:nvPr/>
        </p:nvPicPr>
        <p:blipFill>
          <a:blip r:embed="rId3"/>
          <a:stretch>
            <a:fillRect/>
          </a:stretch>
        </p:blipFill>
        <p:spPr>
          <a:xfrm>
            <a:off x="2286186" y="3454809"/>
            <a:ext cx="2181223" cy="1415135"/>
          </a:xfrm>
          <a:prstGeom prst="rect">
            <a:avLst/>
          </a:prstGeom>
        </p:spPr>
      </p:pic>
      <p:pic>
        <p:nvPicPr>
          <p:cNvPr id="7" name="Picture 6"/>
          <p:cNvPicPr>
            <a:picLocks noChangeAspect="1"/>
          </p:cNvPicPr>
          <p:nvPr/>
        </p:nvPicPr>
        <p:blipFill>
          <a:blip r:embed="rId4"/>
          <a:stretch>
            <a:fillRect/>
          </a:stretch>
        </p:blipFill>
        <p:spPr>
          <a:xfrm>
            <a:off x="4520847" y="3431897"/>
            <a:ext cx="2118412" cy="1379551"/>
          </a:xfrm>
          <a:prstGeom prst="rect">
            <a:avLst/>
          </a:prstGeom>
        </p:spPr>
      </p:pic>
      <p:pic>
        <p:nvPicPr>
          <p:cNvPr id="8" name="Picture 7"/>
          <p:cNvPicPr>
            <a:picLocks noChangeAspect="1"/>
          </p:cNvPicPr>
          <p:nvPr/>
        </p:nvPicPr>
        <p:blipFill>
          <a:blip r:embed="rId5"/>
          <a:stretch>
            <a:fillRect/>
          </a:stretch>
        </p:blipFill>
        <p:spPr>
          <a:xfrm>
            <a:off x="6721664" y="3386135"/>
            <a:ext cx="2215336" cy="1451797"/>
          </a:xfrm>
          <a:prstGeom prst="rect">
            <a:avLst/>
          </a:prstGeom>
        </p:spPr>
      </p:pic>
      <p:pic>
        <p:nvPicPr>
          <p:cNvPr id="9" name="Picture 8"/>
          <p:cNvPicPr>
            <a:picLocks noChangeAspect="1"/>
          </p:cNvPicPr>
          <p:nvPr/>
        </p:nvPicPr>
        <p:blipFill>
          <a:blip r:embed="rId6"/>
          <a:stretch>
            <a:fillRect/>
          </a:stretch>
        </p:blipFill>
        <p:spPr>
          <a:xfrm>
            <a:off x="5102627" y="813358"/>
            <a:ext cx="3359013" cy="1655283"/>
          </a:xfrm>
          <a:prstGeom prst="rect">
            <a:avLst/>
          </a:prstGeom>
        </p:spPr>
      </p:pic>
      <p:pic>
        <p:nvPicPr>
          <p:cNvPr id="10" name="Picture 9"/>
          <p:cNvPicPr>
            <a:picLocks noChangeAspect="1"/>
          </p:cNvPicPr>
          <p:nvPr/>
        </p:nvPicPr>
        <p:blipFill>
          <a:blip r:embed="rId7"/>
          <a:stretch>
            <a:fillRect/>
          </a:stretch>
        </p:blipFill>
        <p:spPr>
          <a:xfrm>
            <a:off x="1966718" y="2468343"/>
            <a:ext cx="5410200" cy="923925"/>
          </a:xfrm>
          <a:prstGeom prst="rect">
            <a:avLst/>
          </a:prstGeom>
        </p:spPr>
      </p:pic>
    </p:spTree>
    <p:extLst>
      <p:ext uri="{BB962C8B-B14F-4D97-AF65-F5344CB8AC3E}">
        <p14:creationId xmlns:p14="http://schemas.microsoft.com/office/powerpoint/2010/main" val="3817761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3848" y="1231105"/>
            <a:ext cx="2701487" cy="3509961"/>
          </a:xfrm>
          <a:prstGeom prst="rect">
            <a:avLst/>
          </a:prstGeom>
        </p:spPr>
      </p:pic>
      <p:pic>
        <p:nvPicPr>
          <p:cNvPr id="5" name="Picture 4"/>
          <p:cNvPicPr>
            <a:picLocks noChangeAspect="1"/>
          </p:cNvPicPr>
          <p:nvPr/>
        </p:nvPicPr>
        <p:blipFill>
          <a:blip r:embed="rId3"/>
          <a:stretch>
            <a:fillRect/>
          </a:stretch>
        </p:blipFill>
        <p:spPr>
          <a:xfrm>
            <a:off x="3163814" y="1150141"/>
            <a:ext cx="2619876" cy="3590925"/>
          </a:xfrm>
          <a:prstGeom prst="rect">
            <a:avLst/>
          </a:prstGeom>
        </p:spPr>
      </p:pic>
      <p:pic>
        <p:nvPicPr>
          <p:cNvPr id="6" name="Picture 5"/>
          <p:cNvPicPr>
            <a:picLocks noChangeAspect="1"/>
          </p:cNvPicPr>
          <p:nvPr/>
        </p:nvPicPr>
        <p:blipFill>
          <a:blip r:embed="rId4"/>
          <a:stretch>
            <a:fillRect/>
          </a:stretch>
        </p:blipFill>
        <p:spPr>
          <a:xfrm>
            <a:off x="5872163" y="1875774"/>
            <a:ext cx="3016861" cy="1285875"/>
          </a:xfrm>
          <a:prstGeom prst="rect">
            <a:avLst/>
          </a:prstGeom>
        </p:spPr>
      </p:pic>
      <p:sp>
        <p:nvSpPr>
          <p:cNvPr id="7" name="Rectangle 6"/>
          <p:cNvSpPr/>
          <p:nvPr/>
        </p:nvSpPr>
        <p:spPr>
          <a:xfrm>
            <a:off x="3561127" y="246638"/>
            <a:ext cx="2831224" cy="461665"/>
          </a:xfrm>
          <a:prstGeom prst="rect">
            <a:avLst/>
          </a:prstGeom>
        </p:spPr>
        <p:txBody>
          <a:bodyPr wrap="none">
            <a:spAutoFit/>
          </a:bodyPr>
          <a:lstStyle/>
          <a:p>
            <a:r>
              <a:rPr lang="en-US" sz="2400" b="1" dirty="0"/>
              <a:t>Find optimal price</a:t>
            </a:r>
          </a:p>
        </p:txBody>
      </p:sp>
      <p:sp>
        <p:nvSpPr>
          <p:cNvPr id="2" name="Rectangle 1"/>
          <p:cNvSpPr/>
          <p:nvPr/>
        </p:nvSpPr>
        <p:spPr>
          <a:xfrm>
            <a:off x="6392351" y="1138150"/>
            <a:ext cx="1774845" cy="307777"/>
          </a:xfrm>
          <a:prstGeom prst="rect">
            <a:avLst/>
          </a:prstGeom>
        </p:spPr>
        <p:txBody>
          <a:bodyPr wrap="none">
            <a:spAutoFit/>
          </a:bodyPr>
          <a:lstStyle/>
          <a:p>
            <a:r>
              <a:rPr lang="en-US" dirty="0" err="1">
                <a:solidFill>
                  <a:srgbClr val="001080"/>
                </a:solidFill>
                <a:latin typeface="Consolas" panose="020B0609020204030204" pitchFamily="49" charset="0"/>
              </a:rPr>
              <a:t>buying_price</a:t>
            </a:r>
            <a:r>
              <a:rPr lang="en-US" dirty="0">
                <a:latin typeface="Consolas" panose="020B0609020204030204" pitchFamily="49" charset="0"/>
              </a:rPr>
              <a:t> = </a:t>
            </a:r>
            <a:r>
              <a:rPr lang="en-US" dirty="0">
                <a:solidFill>
                  <a:srgbClr val="098658"/>
                </a:solidFill>
                <a:latin typeface="Consolas" panose="020B0609020204030204" pitchFamily="49" charset="0"/>
              </a:rPr>
              <a:t>9</a:t>
            </a:r>
            <a:endParaRPr lang="en-US" dirty="0">
              <a:latin typeface="Consolas" panose="020B0609020204030204" pitchFamily="49" charset="0"/>
            </a:endParaRPr>
          </a:p>
        </p:txBody>
      </p:sp>
    </p:spTree>
    <p:extLst>
      <p:ext uri="{BB962C8B-B14F-4D97-AF65-F5344CB8AC3E}">
        <p14:creationId xmlns:p14="http://schemas.microsoft.com/office/powerpoint/2010/main" val="4053976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28625" y="824181"/>
            <a:ext cx="8315325" cy="3970318"/>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dirty="0" err="1" smtClean="0"/>
              <a:t>Nghiên</a:t>
            </a:r>
            <a:r>
              <a:rPr lang="en-US" dirty="0" smtClean="0"/>
              <a:t> </a:t>
            </a:r>
            <a:r>
              <a:rPr lang="en-US" dirty="0" err="1" smtClean="0"/>
              <a:t>cứu</a:t>
            </a:r>
            <a:r>
              <a:rPr lang="en-US" dirty="0" smtClean="0"/>
              <a:t> </a:t>
            </a:r>
            <a:r>
              <a:rPr lang="en-US" dirty="0" err="1" smtClean="0"/>
              <a:t>bài</a:t>
            </a:r>
            <a:r>
              <a:rPr lang="en-US" dirty="0" smtClean="0"/>
              <a:t> </a:t>
            </a:r>
            <a:r>
              <a:rPr lang="en-US" dirty="0" err="1" smtClean="0"/>
              <a:t>toán</a:t>
            </a:r>
            <a:r>
              <a:rPr lang="en-US" dirty="0" smtClean="0"/>
              <a:t> </a:t>
            </a:r>
            <a:r>
              <a:rPr lang="vi-VN" dirty="0" smtClean="0"/>
              <a:t>tìm </a:t>
            </a:r>
            <a:r>
              <a:rPr lang="vi-VN" dirty="0"/>
              <a:t>giá tối ưu dựa và mối quan hệ của giá bán và số lượng bán hàng của sản phẩm bán </a:t>
            </a:r>
            <a:r>
              <a:rPr lang="vi-VN" dirty="0" smtClean="0"/>
              <a:t>lẻ.</a:t>
            </a:r>
            <a:endParaRPr lang="en-US" dirty="0" smtClean="0"/>
          </a:p>
          <a:p>
            <a:pPr marL="285750" indent="-285750">
              <a:lnSpc>
                <a:spcPct val="150000"/>
              </a:lnSpc>
              <a:buFont typeface="Wingdings" panose="05000000000000000000" pitchFamily="2" charset="2"/>
              <a:buChar char="ü"/>
            </a:pP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bước</a:t>
            </a:r>
            <a:r>
              <a:rPr lang="en-US" dirty="0" smtClean="0"/>
              <a:t> </a:t>
            </a:r>
            <a:r>
              <a:rPr lang="en-US" dirty="0" err="1" smtClean="0"/>
              <a:t>thu</a:t>
            </a:r>
            <a:r>
              <a:rPr lang="en-US" dirty="0" smtClean="0"/>
              <a:t> </a:t>
            </a:r>
            <a:r>
              <a:rPr lang="en-US" dirty="0" err="1" smtClean="0"/>
              <a:t>thập</a:t>
            </a:r>
            <a:r>
              <a:rPr lang="en-US" dirty="0" smtClean="0"/>
              <a:t> </a:t>
            </a:r>
            <a:r>
              <a:rPr lang="en-US" dirty="0" err="1" smtClean="0"/>
              <a:t>và</a:t>
            </a:r>
            <a:r>
              <a:rPr lang="en-US" dirty="0" smtClean="0"/>
              <a:t> </a:t>
            </a:r>
            <a:r>
              <a:rPr lang="en-US" dirty="0" err="1" smtClean="0"/>
              <a:t>xử</a:t>
            </a:r>
            <a:r>
              <a:rPr lang="en-US" dirty="0" smtClean="0"/>
              <a:t> </a:t>
            </a:r>
            <a:r>
              <a:rPr lang="en-US" dirty="0" err="1" smtClean="0"/>
              <a:t>lí</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đạt</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cao</a:t>
            </a:r>
            <a:endParaRPr lang="en-US" dirty="0" smtClean="0"/>
          </a:p>
          <a:p>
            <a:pPr marL="285750" indent="-285750">
              <a:lnSpc>
                <a:spcPct val="150000"/>
              </a:lnSpc>
              <a:buFont typeface="Wingdings" panose="05000000000000000000" pitchFamily="2" charset="2"/>
              <a:buChar char="ü"/>
            </a:pPr>
            <a:r>
              <a:rPr lang="en-US" dirty="0" err="1" smtClean="0"/>
              <a:t>Nghiên</a:t>
            </a:r>
            <a:r>
              <a:rPr lang="en-US" dirty="0" smtClean="0"/>
              <a:t> </a:t>
            </a:r>
            <a:r>
              <a:rPr lang="en-US" dirty="0" err="1" smtClean="0"/>
              <a:t>cứu</a:t>
            </a:r>
            <a:r>
              <a:rPr lang="en-US" dirty="0" smtClean="0"/>
              <a:t> </a:t>
            </a:r>
            <a:r>
              <a:rPr lang="en-US" dirty="0" err="1" smtClean="0"/>
              <a:t>thử</a:t>
            </a:r>
            <a:r>
              <a:rPr lang="en-US" dirty="0" smtClean="0"/>
              <a:t> </a:t>
            </a:r>
            <a:r>
              <a:rPr lang="en-US" dirty="0" err="1" smtClean="0"/>
              <a:t>nghiệm</a:t>
            </a:r>
            <a:r>
              <a:rPr lang="en-US" dirty="0" smtClean="0"/>
              <a:t> </a:t>
            </a:r>
            <a:r>
              <a:rPr lang="en-US" dirty="0" err="1" smtClean="0"/>
              <a:t>trên</a:t>
            </a:r>
            <a:r>
              <a:rPr lang="en-US" dirty="0" smtClean="0"/>
              <a:t> </a:t>
            </a:r>
            <a:r>
              <a:rPr lang="en-US" dirty="0" err="1" smtClean="0"/>
              <a:t>nhiều</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học</a:t>
            </a:r>
            <a:r>
              <a:rPr lang="en-US" dirty="0" smtClean="0"/>
              <a:t> </a:t>
            </a:r>
            <a:r>
              <a:rPr lang="en-US" dirty="0" err="1" smtClean="0"/>
              <a:t>máy</a:t>
            </a:r>
            <a:endParaRPr lang="en-US" dirty="0"/>
          </a:p>
          <a:p>
            <a:pPr marL="285750" indent="-285750">
              <a:lnSpc>
                <a:spcPct val="150000"/>
              </a:lnSpc>
              <a:buFont typeface="Wingdings" panose="05000000000000000000" pitchFamily="2" charset="2"/>
              <a:buChar char="ü"/>
            </a:pPr>
            <a:r>
              <a:rPr lang="vi-VN" dirty="0" smtClean="0"/>
              <a:t>Mô </a:t>
            </a:r>
            <a:r>
              <a:rPr lang="vi-VN" dirty="0"/>
              <a:t>hình LinearRegression được sử dụng </a:t>
            </a:r>
            <a:r>
              <a:rPr lang="vi-VN" dirty="0" smtClean="0"/>
              <a:t>đ</a:t>
            </a:r>
            <a:r>
              <a:rPr lang="en-US" dirty="0" smtClean="0"/>
              <a:t>ể</a:t>
            </a:r>
            <a:r>
              <a:rPr lang="vi-VN" dirty="0" smtClean="0"/>
              <a:t> </a:t>
            </a:r>
            <a:r>
              <a:rPr lang="vi-VN" dirty="0"/>
              <a:t>tìm ra đường nhạy cảm về giá của sản </a:t>
            </a:r>
            <a:r>
              <a:rPr lang="vi-VN" dirty="0" smtClean="0"/>
              <a:t>phẩm</a:t>
            </a:r>
            <a:endParaRPr lang="en-US" dirty="0" smtClean="0"/>
          </a:p>
          <a:p>
            <a:pPr marL="285750" indent="-285750">
              <a:lnSpc>
                <a:spcPct val="150000"/>
              </a:lnSpc>
              <a:buFont typeface="Wingdings" panose="05000000000000000000" pitchFamily="2" charset="2"/>
              <a:buChar char="ü"/>
            </a:pPr>
            <a:r>
              <a:rPr lang="vi-VN" dirty="0" smtClean="0"/>
              <a:t>Bên </a:t>
            </a:r>
            <a:r>
              <a:rPr lang="vi-VN" dirty="0"/>
              <a:t>cạnh đó chúng tôi nghiên cứu các dữ liệu liên quan về combo và dữ liệu mở rộng của ngày bán hàng, bao gồm CALENDAR_DATE, YEAR, HOLIDAY, IS_WEEKEND, IS_SCHOOLBREAK, AVERAGE_TEMPERATURE, </a:t>
            </a:r>
            <a:r>
              <a:rPr lang="vi-VN" dirty="0" smtClean="0"/>
              <a:t>IS_OUTDOOR.</a:t>
            </a:r>
            <a:endParaRPr lang="en-US" dirty="0" smtClean="0"/>
          </a:p>
          <a:p>
            <a:pPr marL="285750" indent="-285750">
              <a:lnSpc>
                <a:spcPct val="150000"/>
              </a:lnSpc>
              <a:buFont typeface="Wingdings" panose="05000000000000000000" pitchFamily="2" charset="2"/>
              <a:buChar char="ü"/>
            </a:pPr>
            <a:r>
              <a:rPr lang="en-US" dirty="0" err="1" smtClean="0"/>
              <a:t>Chúng</a:t>
            </a:r>
            <a:r>
              <a:rPr lang="en-US" dirty="0" smtClean="0"/>
              <a:t> </a:t>
            </a:r>
            <a:r>
              <a:rPr lang="vi-VN" dirty="0" smtClean="0"/>
              <a:t>tôi </a:t>
            </a:r>
            <a:r>
              <a:rPr lang="vi-VN" dirty="0"/>
              <a:t>cố gắng xây dựng mô hình hồi quy khi xét thêm các biến mở rộng trên bằng các mô hình học máy tối ưu hơn có dữ liệu dạng bảng có nhiều điểm ngoại lai như là XGBoost, </a:t>
            </a:r>
            <a:r>
              <a:rPr lang="vi-VN" dirty="0" smtClean="0"/>
              <a:t>RandomForest.</a:t>
            </a:r>
            <a:endParaRPr lang="en-US" dirty="0" smtClean="0"/>
          </a:p>
          <a:p>
            <a:pPr marL="285750" indent="-285750">
              <a:lnSpc>
                <a:spcPct val="150000"/>
              </a:lnSpc>
              <a:buFont typeface="Wingdings" panose="05000000000000000000" pitchFamily="2" charset="2"/>
              <a:buChar char="ü"/>
            </a:pPr>
            <a:r>
              <a:rPr lang="vi-VN" dirty="0" smtClean="0"/>
              <a:t>Qua </a:t>
            </a:r>
            <a:r>
              <a:rPr lang="vi-VN" dirty="0"/>
              <a:t>việc thử nghiệm các mô hình học máy khác nhau với các bộ dữ liệu được xử lí khác nhau, chúng tôi tiến hành đánh giá thông qua các metris MAE, </a:t>
            </a:r>
            <a:r>
              <a:rPr lang="vi-VN" dirty="0" smtClean="0"/>
              <a:t>MSE, </a:t>
            </a:r>
            <a:r>
              <a:rPr lang="vi-VN" dirty="0"/>
              <a:t>R2 cho kết quả rất tốt</a:t>
            </a:r>
            <a:r>
              <a:rPr lang="vi-VN" dirty="0" smtClean="0"/>
              <a:t>.</a:t>
            </a:r>
            <a:endParaRPr lang="vi-VN" dirty="0"/>
          </a:p>
        </p:txBody>
      </p:sp>
      <p:sp>
        <p:nvSpPr>
          <p:cNvPr id="4" name="Rectangle 3"/>
          <p:cNvSpPr/>
          <p:nvPr/>
        </p:nvSpPr>
        <p:spPr>
          <a:xfrm>
            <a:off x="3887217" y="296645"/>
            <a:ext cx="1398140" cy="577850"/>
          </a:xfrm>
          <a:prstGeom prst="rect">
            <a:avLst/>
          </a:prstGeom>
        </p:spPr>
        <p:txBody>
          <a:bodyPr wrap="none">
            <a:spAutoFit/>
          </a:bodyPr>
          <a:lstStyle/>
          <a:p>
            <a:pPr>
              <a:lnSpc>
                <a:spcPct val="150000"/>
              </a:lnSpc>
            </a:pPr>
            <a:r>
              <a:rPr lang="en-US" sz="2400" b="1" dirty="0" err="1" smtClean="0"/>
              <a:t>Kết</a:t>
            </a:r>
            <a:r>
              <a:rPr lang="en-US" sz="2400" b="1" dirty="0" smtClean="0"/>
              <a:t> </a:t>
            </a:r>
            <a:r>
              <a:rPr lang="en-US" sz="2400" b="1" dirty="0" err="1" smtClean="0"/>
              <a:t>luận</a:t>
            </a:r>
            <a:endParaRPr lang="en-US" sz="2400" b="1" dirty="0"/>
          </a:p>
        </p:txBody>
      </p:sp>
    </p:spTree>
    <p:extLst>
      <p:ext uri="{BB962C8B-B14F-4D97-AF65-F5344CB8AC3E}">
        <p14:creationId xmlns:p14="http://schemas.microsoft.com/office/powerpoint/2010/main" val="3042219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518264" y="282357"/>
            <a:ext cx="2710999" cy="646331"/>
          </a:xfrm>
          <a:prstGeom prst="rect">
            <a:avLst/>
          </a:prstGeom>
        </p:spPr>
        <p:txBody>
          <a:bodyPr wrap="none">
            <a:spAutoFit/>
          </a:bodyPr>
          <a:lstStyle/>
          <a:p>
            <a:pPr>
              <a:lnSpc>
                <a:spcPct val="150000"/>
              </a:lnSpc>
            </a:pPr>
            <a:r>
              <a:rPr lang="en-US" sz="2400" b="1" dirty="0" err="1" smtClean="0"/>
              <a:t>Hướng</a:t>
            </a:r>
            <a:r>
              <a:rPr lang="en-US" sz="2400" b="1" dirty="0" smtClean="0"/>
              <a:t> </a:t>
            </a:r>
            <a:r>
              <a:rPr lang="en-US" sz="2400" b="1" dirty="0" err="1" smtClean="0"/>
              <a:t>phát</a:t>
            </a:r>
            <a:r>
              <a:rPr lang="en-US" sz="2400" b="1" dirty="0" smtClean="0"/>
              <a:t> </a:t>
            </a:r>
            <a:r>
              <a:rPr lang="en-US" sz="2400" b="1" dirty="0" err="1" smtClean="0"/>
              <a:t>triển</a:t>
            </a:r>
            <a:endParaRPr lang="en-US" sz="2400" b="1" dirty="0"/>
          </a:p>
        </p:txBody>
      </p:sp>
      <p:sp>
        <p:nvSpPr>
          <p:cNvPr id="4" name="TextBox 3"/>
          <p:cNvSpPr txBox="1"/>
          <p:nvPr/>
        </p:nvSpPr>
        <p:spPr>
          <a:xfrm>
            <a:off x="1235868" y="1157288"/>
            <a:ext cx="7165181" cy="138499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dirty="0" err="1" smtClean="0"/>
              <a:t>Nghiên</a:t>
            </a:r>
            <a:r>
              <a:rPr lang="en-US" dirty="0" smtClean="0"/>
              <a:t> </a:t>
            </a:r>
            <a:r>
              <a:rPr lang="en-US" dirty="0" err="1" smtClean="0"/>
              <a:t>cứu</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về</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nâng</a:t>
            </a:r>
            <a:r>
              <a:rPr lang="en-US" dirty="0" smtClean="0"/>
              <a:t> </a:t>
            </a:r>
            <a:r>
              <a:rPr lang="en-US" dirty="0" err="1" smtClean="0"/>
              <a:t>cao</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mô</a:t>
            </a:r>
            <a:r>
              <a:rPr lang="en-US" dirty="0" smtClean="0"/>
              <a:t> </a:t>
            </a:r>
            <a:r>
              <a:rPr lang="en-US" dirty="0" err="1" smtClean="0"/>
              <a:t>hình</a:t>
            </a:r>
            <a:endParaRPr lang="en-US" dirty="0" smtClean="0"/>
          </a:p>
          <a:p>
            <a:pPr marL="285750" indent="-285750">
              <a:lnSpc>
                <a:spcPct val="150000"/>
              </a:lnSpc>
              <a:buFont typeface="Wingdings" panose="05000000000000000000" pitchFamily="2" charset="2"/>
              <a:buChar char="ü"/>
            </a:pPr>
            <a:r>
              <a:rPr lang="en-US" dirty="0" err="1" smtClean="0"/>
              <a:t>Đa</a:t>
            </a:r>
            <a:r>
              <a:rPr lang="en-US" dirty="0" smtClean="0"/>
              <a:t> </a:t>
            </a:r>
            <a:r>
              <a:rPr lang="en-US" dirty="0" err="1" smtClean="0"/>
              <a:t>dạng</a:t>
            </a:r>
            <a:r>
              <a:rPr lang="en-US" dirty="0" smtClean="0"/>
              <a:t> </a:t>
            </a:r>
            <a:r>
              <a:rPr lang="en-US" dirty="0" err="1" smtClean="0"/>
              <a:t>hơn</a:t>
            </a:r>
            <a:r>
              <a:rPr lang="en-US" dirty="0" smtClean="0"/>
              <a:t> </a:t>
            </a:r>
            <a:r>
              <a:rPr lang="en-US" dirty="0" err="1" smtClean="0"/>
              <a:t>các</a:t>
            </a:r>
            <a:r>
              <a:rPr lang="en-US" dirty="0" smtClean="0"/>
              <a:t> </a:t>
            </a:r>
            <a:r>
              <a:rPr lang="en-US" dirty="0" err="1" smtClean="0"/>
              <a:t>trường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xem</a:t>
            </a:r>
            <a:r>
              <a:rPr lang="en-US" dirty="0"/>
              <a:t> </a:t>
            </a:r>
            <a:r>
              <a:rPr lang="en-US" dirty="0" err="1" smtClean="0"/>
              <a:t>xét</a:t>
            </a:r>
            <a:r>
              <a:rPr lang="en-US" dirty="0" smtClean="0"/>
              <a:t> </a:t>
            </a:r>
            <a:r>
              <a:rPr lang="en-US" dirty="0" err="1" smtClean="0"/>
              <a:t>nhiều</a:t>
            </a:r>
            <a:r>
              <a:rPr lang="en-US" dirty="0" smtClean="0"/>
              <a:t> </a:t>
            </a:r>
            <a:r>
              <a:rPr lang="en-US" dirty="0" err="1" smtClean="0"/>
              <a:t>yếu</a:t>
            </a:r>
            <a:r>
              <a:rPr lang="en-US" dirty="0" smtClean="0"/>
              <a:t> </a:t>
            </a:r>
            <a:r>
              <a:rPr lang="en-US" dirty="0" err="1" smtClean="0"/>
              <a:t>tố</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tới</a:t>
            </a:r>
            <a:r>
              <a:rPr lang="en-US" dirty="0" smtClean="0"/>
              <a:t> </a:t>
            </a:r>
            <a:r>
              <a:rPr lang="en-US" dirty="0" err="1" smtClean="0"/>
              <a:t>lợi</a:t>
            </a:r>
            <a:r>
              <a:rPr lang="en-US" dirty="0" smtClean="0"/>
              <a:t> </a:t>
            </a:r>
            <a:r>
              <a:rPr lang="en-US" dirty="0" err="1" smtClean="0"/>
              <a:t>nhuận</a:t>
            </a:r>
            <a:r>
              <a:rPr lang="en-US" dirty="0" smtClean="0"/>
              <a:t> </a:t>
            </a:r>
            <a:r>
              <a:rPr lang="en-US" dirty="0" err="1" smtClean="0"/>
              <a:t>bán</a:t>
            </a:r>
            <a:r>
              <a:rPr lang="en-US" dirty="0" smtClean="0"/>
              <a:t> </a:t>
            </a:r>
            <a:r>
              <a:rPr lang="en-US" dirty="0" err="1" smtClean="0"/>
              <a:t>hàng</a:t>
            </a:r>
            <a:r>
              <a:rPr lang="en-US" dirty="0" smtClean="0"/>
              <a:t> </a:t>
            </a:r>
            <a:r>
              <a:rPr lang="en-US" dirty="0" err="1" smtClean="0"/>
              <a:t>hơn</a:t>
            </a:r>
            <a:endParaRPr lang="en-US" dirty="0" smtClean="0"/>
          </a:p>
          <a:p>
            <a:pPr marL="285750" indent="-285750">
              <a:lnSpc>
                <a:spcPct val="150000"/>
              </a:lnSpc>
              <a:buFont typeface="Wingdings" panose="05000000000000000000" pitchFamily="2" charset="2"/>
              <a:buChar char="ü"/>
            </a:pPr>
            <a:r>
              <a:rPr lang="en-US" dirty="0" err="1" smtClean="0"/>
              <a:t>Ứng</a:t>
            </a:r>
            <a:r>
              <a:rPr lang="en-US" dirty="0" smtClean="0"/>
              <a:t> </a:t>
            </a:r>
            <a:r>
              <a:rPr lang="en-US" dirty="0" err="1" smtClean="0"/>
              <a:t>dụng</a:t>
            </a:r>
            <a:r>
              <a:rPr lang="en-US" dirty="0" smtClean="0"/>
              <a:t> </a:t>
            </a:r>
            <a:r>
              <a:rPr lang="en-US" dirty="0" err="1" smtClean="0"/>
              <a:t>vào</a:t>
            </a:r>
            <a:r>
              <a:rPr lang="en-US" dirty="0" smtClean="0"/>
              <a:t> </a:t>
            </a:r>
            <a:r>
              <a:rPr lang="en-US" dirty="0" err="1" smtClean="0"/>
              <a:t>thực</a:t>
            </a:r>
            <a:r>
              <a:rPr lang="en-US" dirty="0" smtClean="0"/>
              <a:t> </a:t>
            </a:r>
            <a:r>
              <a:rPr lang="en-US" dirty="0" err="1" smtClean="0"/>
              <a:t>tế</a:t>
            </a:r>
            <a:r>
              <a:rPr lang="en-US" dirty="0" smtClean="0"/>
              <a:t> </a:t>
            </a:r>
            <a:r>
              <a:rPr lang="en-US" dirty="0" err="1" smtClean="0"/>
              <a:t>cho</a:t>
            </a:r>
            <a:r>
              <a:rPr lang="en-US" dirty="0" smtClean="0"/>
              <a:t> </a:t>
            </a:r>
            <a:r>
              <a:rPr lang="en-US" dirty="0" err="1" smtClean="0"/>
              <a:t>các</a:t>
            </a:r>
            <a:r>
              <a:rPr lang="en-US" dirty="0" smtClean="0"/>
              <a:t> </a:t>
            </a:r>
            <a:r>
              <a:rPr lang="en-US" dirty="0" err="1" smtClean="0"/>
              <a:t>cửa</a:t>
            </a:r>
            <a:r>
              <a:rPr lang="en-US" dirty="0" smtClean="0"/>
              <a:t> hang </a:t>
            </a:r>
            <a:r>
              <a:rPr lang="en-US" dirty="0" err="1" smtClean="0"/>
              <a:t>bán</a:t>
            </a:r>
            <a:r>
              <a:rPr lang="en-US" dirty="0" smtClean="0"/>
              <a:t> </a:t>
            </a:r>
            <a:r>
              <a:rPr lang="en-US" dirty="0" err="1" smtClean="0"/>
              <a:t>lẻ</a:t>
            </a:r>
            <a:endParaRPr lang="en-US" dirty="0"/>
          </a:p>
        </p:txBody>
      </p:sp>
    </p:spTree>
    <p:extLst>
      <p:ext uri="{BB962C8B-B14F-4D97-AF65-F5344CB8AC3E}">
        <p14:creationId xmlns:p14="http://schemas.microsoft.com/office/powerpoint/2010/main" val="570970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3" name="Rectangle 2"/>
          <p:cNvSpPr/>
          <p:nvPr/>
        </p:nvSpPr>
        <p:spPr>
          <a:xfrm>
            <a:off x="1742606" y="767333"/>
            <a:ext cx="5658788" cy="800219"/>
          </a:xfrm>
          <a:prstGeom prst="rect">
            <a:avLst/>
          </a:prstGeom>
        </p:spPr>
        <p:txBody>
          <a:bodyPr wrap="square">
            <a:spAutoFit/>
          </a:bodyPr>
          <a:lstStyle/>
          <a:p>
            <a:pPr algn="ctr">
              <a:spcBef>
                <a:spcPts val="1200"/>
              </a:spcBef>
            </a:pPr>
            <a:r>
              <a:rPr lang="en-US" sz="1800" b="1" dirty="0" smtClean="0">
                <a:latin typeface="Times New Roman" panose="02020603050405020304" pitchFamily="18" charset="0"/>
                <a:ea typeface="Times New Roman" panose="02020603050405020304" pitchFamily="18" charset="0"/>
                <a:cs typeface="Times New Roman" panose="02020603050405020304" pitchFamily="18" charset="0"/>
              </a:rPr>
              <a:t>TRƯỜNG</a:t>
            </a:r>
          </a:p>
          <a:p>
            <a:pPr algn="ctr">
              <a:spcBef>
                <a:spcPts val="1200"/>
              </a:spcBef>
            </a:pPr>
            <a:r>
              <a:rPr lang="en-US" sz="1800" b="1" dirty="0" smtClean="0">
                <a:effectLst/>
                <a:latin typeface="Times New Roman" panose="02020603050405020304" pitchFamily="18" charset="0"/>
                <a:ea typeface="Times New Roman" panose="02020603050405020304" pitchFamily="18" charset="0"/>
                <a:cs typeface="Times New Roman" panose="02020603050405020304" pitchFamily="18" charset="0"/>
              </a:rPr>
              <a:t>KHOA</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932597" y="1852178"/>
            <a:ext cx="7277622" cy="1133580"/>
          </a:xfrm>
          <a:prstGeom prst="rect">
            <a:avLst/>
          </a:prstGeom>
        </p:spPr>
        <p:txBody>
          <a:bodyPr wrap="square">
            <a:spAutoFit/>
          </a:bodyPr>
          <a:lstStyle/>
          <a:p>
            <a:pPr algn="ctr">
              <a:lnSpc>
                <a:spcPct val="150000"/>
              </a:lnSpc>
            </a:pPr>
            <a:r>
              <a:rPr lang="en-US" sz="2400" b="1" dirty="0">
                <a:latin typeface="Times New Roman" panose="02020603050405020304" pitchFamily="18" charset="0"/>
                <a:ea typeface="Calibri" panose="020F0502020204030204" pitchFamily="34" charset="0"/>
              </a:rPr>
              <a:t>MACHINE LEARNING FOR RETAIL PRICE OPTIMIZATION</a:t>
            </a:r>
            <a:endParaRPr lang="en-US" sz="2400" b="1" dirty="0"/>
          </a:p>
        </p:txBody>
      </p:sp>
      <p:sp>
        <p:nvSpPr>
          <p:cNvPr id="8" name="TextBox 7"/>
          <p:cNvSpPr txBox="1"/>
          <p:nvPr/>
        </p:nvSpPr>
        <p:spPr>
          <a:xfrm>
            <a:off x="596838" y="3682700"/>
            <a:ext cx="2903600" cy="338554"/>
          </a:xfrm>
          <a:prstGeom prst="rect">
            <a:avLst/>
          </a:prstGeom>
          <a:noFill/>
        </p:spPr>
        <p:txBody>
          <a:bodyPr wrap="square" rtlCol="0">
            <a:spAutoFit/>
          </a:bodyPr>
          <a:lstStyle/>
          <a:p>
            <a:pPr algn="ctr"/>
            <a:r>
              <a:rPr lang="en-US" sz="1600" dirty="0" err="1" smtClean="0">
                <a:latin typeface="Times New Roman" panose="02020603050405020304" pitchFamily="18" charset="0"/>
                <a:cs typeface="Times New Roman" panose="02020603050405020304" pitchFamily="18" charset="0"/>
              </a:rPr>
              <a:t>Thực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hiện</a:t>
            </a:r>
            <a:r>
              <a:rPr lang="en-US" sz="1600" dirty="0" smtClean="0">
                <a:latin typeface="Times New Roman" panose="02020603050405020304" pitchFamily="18" charset="0"/>
                <a:cs typeface="Times New Roman" panose="02020603050405020304" pitchFamily="18" charset="0"/>
              </a:rPr>
              <a:t>:</a:t>
            </a:r>
          </a:p>
        </p:txBody>
      </p:sp>
      <p:sp>
        <p:nvSpPr>
          <p:cNvPr id="11" name="TextBox 10"/>
          <p:cNvSpPr txBox="1"/>
          <p:nvPr/>
        </p:nvSpPr>
        <p:spPr>
          <a:xfrm>
            <a:off x="5643562" y="3682699"/>
            <a:ext cx="2903600" cy="338554"/>
          </a:xfrm>
          <a:prstGeom prst="rect">
            <a:avLst/>
          </a:prstGeom>
          <a:noFill/>
        </p:spPr>
        <p:txBody>
          <a:bodyPr wrap="square" rtlCol="0">
            <a:spAutoFit/>
          </a:bodyPr>
          <a:lstStyle/>
          <a:p>
            <a:pPr algn="ctr"/>
            <a:r>
              <a:rPr lang="en-US" sz="1600" dirty="0" smtClean="0">
                <a:latin typeface="Times New Roman" panose="02020603050405020304" pitchFamily="18" charset="0"/>
                <a:cs typeface="Times New Roman" panose="02020603050405020304" pitchFamily="18" charset="0"/>
              </a:rPr>
              <a:t>GVHD:</a:t>
            </a:r>
          </a:p>
        </p:txBody>
      </p:sp>
    </p:spTree>
    <p:extLst>
      <p:ext uri="{BB962C8B-B14F-4D97-AF65-F5344CB8AC3E}">
        <p14:creationId xmlns:p14="http://schemas.microsoft.com/office/powerpoint/2010/main" val="725836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807660" y="1528763"/>
            <a:ext cx="3790156" cy="2354491"/>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dirty="0" err="1" smtClean="0"/>
              <a:t>Công</a:t>
            </a:r>
            <a:r>
              <a:rPr lang="en-US" dirty="0" smtClean="0"/>
              <a:t> </a:t>
            </a:r>
            <a:r>
              <a:rPr lang="en-US" dirty="0" err="1" smtClean="0"/>
              <a:t>thức</a:t>
            </a:r>
            <a:r>
              <a:rPr lang="en-US" dirty="0" smtClean="0"/>
              <a:t> </a:t>
            </a:r>
            <a:r>
              <a:rPr lang="en-US" dirty="0" err="1" smtClean="0"/>
              <a:t>tính</a:t>
            </a:r>
            <a:r>
              <a:rPr lang="en-US" dirty="0" smtClean="0"/>
              <a:t> </a:t>
            </a:r>
            <a:r>
              <a:rPr lang="en-US" dirty="0" err="1" smtClean="0"/>
              <a:t>lợi</a:t>
            </a:r>
            <a:r>
              <a:rPr lang="en-US" dirty="0" smtClean="0"/>
              <a:t> </a:t>
            </a:r>
            <a:r>
              <a:rPr lang="en-US" dirty="0" err="1" smtClean="0"/>
              <a:t>nhuận</a:t>
            </a:r>
            <a:r>
              <a:rPr lang="en-US" dirty="0" smtClean="0"/>
              <a:t>:</a:t>
            </a:r>
          </a:p>
          <a:p>
            <a:pPr>
              <a:lnSpc>
                <a:spcPct val="150000"/>
              </a:lnSpc>
            </a:pPr>
            <a:r>
              <a:rPr lang="en-US" dirty="0"/>
              <a:t>	</a:t>
            </a:r>
            <a:r>
              <a:rPr lang="en-US" dirty="0" smtClean="0"/>
              <a:t>Profit = (</a:t>
            </a:r>
            <a:r>
              <a:rPr lang="en-US" dirty="0" smtClean="0"/>
              <a:t>Price - Buy) * Quantity</a:t>
            </a:r>
            <a:endParaRPr lang="en-US" dirty="0" smtClean="0"/>
          </a:p>
          <a:p>
            <a:pPr marL="285750" indent="-285750">
              <a:lnSpc>
                <a:spcPct val="150000"/>
              </a:lnSpc>
              <a:buFont typeface="Wingdings" panose="05000000000000000000" pitchFamily="2" charset="2"/>
              <a:buChar char="ü"/>
            </a:pPr>
            <a:r>
              <a:rPr lang="en-US" dirty="0"/>
              <a:t>Đ</a:t>
            </a:r>
            <a:r>
              <a:rPr lang="vi-VN" dirty="0"/>
              <a:t>ường nhu cầu (demand curve</a:t>
            </a:r>
            <a:r>
              <a:rPr lang="en-US" dirty="0"/>
              <a:t>) </a:t>
            </a:r>
            <a:r>
              <a:rPr lang="vi-VN" dirty="0"/>
              <a:t>thể hiện quan hệ giữa giá và số lượng sản phẩm bán được</a:t>
            </a:r>
            <a:r>
              <a:rPr lang="vi-VN" dirty="0" smtClean="0"/>
              <a:t>.</a:t>
            </a:r>
            <a:endParaRPr lang="en-US" dirty="0" smtClean="0"/>
          </a:p>
          <a:p>
            <a:pPr marL="285750" indent="-285750">
              <a:lnSpc>
                <a:spcPct val="150000"/>
              </a:lnSpc>
              <a:buFont typeface="Symbol" panose="05050102010706020507" pitchFamily="18" charset="2"/>
              <a:buChar char="Þ"/>
            </a:pPr>
            <a:r>
              <a:rPr lang="en-US" dirty="0" err="1" smtClean="0"/>
              <a:t>Tìm</a:t>
            </a:r>
            <a:r>
              <a:rPr lang="en-US" dirty="0" smtClean="0"/>
              <a:t> </a:t>
            </a:r>
            <a:r>
              <a:rPr lang="en-US" dirty="0" err="1" smtClean="0"/>
              <a:t>giá</a:t>
            </a:r>
            <a:r>
              <a:rPr lang="en-US" dirty="0" smtClean="0"/>
              <a:t> </a:t>
            </a:r>
            <a:r>
              <a:rPr lang="en-US" dirty="0" err="1" smtClean="0"/>
              <a:t>bán</a:t>
            </a:r>
            <a:r>
              <a:rPr lang="en-US" dirty="0" smtClean="0"/>
              <a:t> </a:t>
            </a:r>
            <a:r>
              <a:rPr lang="en-US" dirty="0" err="1" smtClean="0"/>
              <a:t>phù</a:t>
            </a:r>
            <a:r>
              <a:rPr lang="en-US" dirty="0" smtClean="0"/>
              <a:t> </a:t>
            </a:r>
            <a:r>
              <a:rPr lang="en-US" dirty="0" err="1" smtClean="0"/>
              <a:t>hợp</a:t>
            </a:r>
            <a:r>
              <a:rPr lang="en-US" dirty="0" smtClean="0"/>
              <a:t> </a:t>
            </a:r>
            <a:r>
              <a:rPr lang="en-US" dirty="0" err="1" smtClean="0"/>
              <a:t>để</a:t>
            </a:r>
            <a:r>
              <a:rPr lang="en-US" dirty="0" smtClean="0"/>
              <a:t> </a:t>
            </a:r>
            <a:r>
              <a:rPr lang="en-US" dirty="0" err="1" smtClean="0"/>
              <a:t>tối</a:t>
            </a:r>
            <a:r>
              <a:rPr lang="en-US" dirty="0" smtClean="0"/>
              <a:t> </a:t>
            </a:r>
            <a:r>
              <a:rPr lang="en-US" dirty="0" err="1" smtClean="0"/>
              <a:t>ưu</a:t>
            </a:r>
            <a:r>
              <a:rPr lang="en-US" dirty="0" smtClean="0"/>
              <a:t> </a:t>
            </a:r>
            <a:r>
              <a:rPr lang="en-US" dirty="0" err="1" smtClean="0"/>
              <a:t>đa</a:t>
            </a:r>
            <a:r>
              <a:rPr lang="en-US" dirty="0" smtClean="0"/>
              <a:t> </a:t>
            </a:r>
            <a:r>
              <a:rPr lang="en-US" dirty="0" err="1" smtClean="0"/>
              <a:t>lợi</a:t>
            </a:r>
            <a:r>
              <a:rPr lang="en-US" dirty="0" smtClean="0"/>
              <a:t> </a:t>
            </a:r>
            <a:r>
              <a:rPr lang="en-US" dirty="0" err="1" smtClean="0"/>
              <a:t>nhuận</a:t>
            </a:r>
            <a:endParaRPr lang="en-US" dirty="0" smtClean="0"/>
          </a:p>
        </p:txBody>
      </p:sp>
      <p:pic>
        <p:nvPicPr>
          <p:cNvPr id="4" name="Picture 3"/>
          <p:cNvPicPr>
            <a:picLocks noChangeAspect="1"/>
          </p:cNvPicPr>
          <p:nvPr/>
        </p:nvPicPr>
        <p:blipFill>
          <a:blip r:embed="rId2"/>
          <a:stretch>
            <a:fillRect/>
          </a:stretch>
        </p:blipFill>
        <p:spPr>
          <a:xfrm>
            <a:off x="5088260" y="857250"/>
            <a:ext cx="3219922" cy="2058835"/>
          </a:xfrm>
          <a:prstGeom prst="rect">
            <a:avLst/>
          </a:prstGeom>
        </p:spPr>
      </p:pic>
      <p:sp>
        <p:nvSpPr>
          <p:cNvPr id="6" name="Rectangle 5"/>
          <p:cNvSpPr/>
          <p:nvPr/>
        </p:nvSpPr>
        <p:spPr>
          <a:xfrm>
            <a:off x="2702738" y="252637"/>
            <a:ext cx="3738523" cy="461665"/>
          </a:xfrm>
          <a:prstGeom prst="rect">
            <a:avLst/>
          </a:prstGeom>
        </p:spPr>
        <p:txBody>
          <a:bodyPr wrap="none">
            <a:spAutoFit/>
          </a:bodyPr>
          <a:lstStyle/>
          <a:p>
            <a:pPr algn="ctr"/>
            <a:r>
              <a:rPr lang="en-US" sz="2400" b="1" dirty="0" smtClean="0"/>
              <a:t>Retail price optimization</a:t>
            </a:r>
            <a:endParaRPr lang="en-US" sz="2400" b="1" dirty="0"/>
          </a:p>
        </p:txBody>
      </p:sp>
      <p:pic>
        <p:nvPicPr>
          <p:cNvPr id="9" name="Picture 8"/>
          <p:cNvPicPr>
            <a:picLocks noChangeAspect="1"/>
          </p:cNvPicPr>
          <p:nvPr/>
        </p:nvPicPr>
        <p:blipFill rotWithShape="1">
          <a:blip r:embed="rId3"/>
          <a:srcRect b="49989"/>
          <a:stretch/>
        </p:blipFill>
        <p:spPr>
          <a:xfrm>
            <a:off x="5388283" y="3059033"/>
            <a:ext cx="2619876" cy="1795833"/>
          </a:xfrm>
          <a:prstGeom prst="rect">
            <a:avLst/>
          </a:prstGeom>
        </p:spPr>
      </p:pic>
    </p:spTree>
    <p:extLst>
      <p:ext uri="{BB962C8B-B14F-4D97-AF65-F5344CB8AC3E}">
        <p14:creationId xmlns:p14="http://schemas.microsoft.com/office/powerpoint/2010/main" val="3354858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2"/>
          <a:srcRect t="1" b="-5813"/>
          <a:stretch/>
        </p:blipFill>
        <p:spPr>
          <a:xfrm>
            <a:off x="1009931" y="1021984"/>
            <a:ext cx="7112511" cy="3621453"/>
          </a:xfrm>
          <a:prstGeom prst="rect">
            <a:avLst/>
          </a:prstGeom>
          <a:ln>
            <a:noFill/>
          </a:ln>
        </p:spPr>
      </p:pic>
      <p:sp>
        <p:nvSpPr>
          <p:cNvPr id="5" name="Rectangle 4"/>
          <p:cNvSpPr/>
          <p:nvPr/>
        </p:nvSpPr>
        <p:spPr>
          <a:xfrm>
            <a:off x="2696926" y="259780"/>
            <a:ext cx="3738523" cy="461665"/>
          </a:xfrm>
          <a:prstGeom prst="rect">
            <a:avLst/>
          </a:prstGeom>
        </p:spPr>
        <p:txBody>
          <a:bodyPr wrap="none">
            <a:spAutoFit/>
          </a:bodyPr>
          <a:lstStyle/>
          <a:p>
            <a:pPr algn="ctr"/>
            <a:r>
              <a:rPr lang="en-US" sz="2400" b="1" dirty="0" smtClean="0"/>
              <a:t>Retail price optimization</a:t>
            </a:r>
            <a:endParaRPr lang="en-US" sz="2400" b="1" dirty="0"/>
          </a:p>
        </p:txBody>
      </p:sp>
    </p:spTree>
    <p:extLst>
      <p:ext uri="{BB962C8B-B14F-4D97-AF65-F5344CB8AC3E}">
        <p14:creationId xmlns:p14="http://schemas.microsoft.com/office/powerpoint/2010/main" val="2308848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563658" y="844717"/>
            <a:ext cx="3649567" cy="456343"/>
          </a:xfrm>
          <a:prstGeom prst="rect">
            <a:avLst/>
          </a:prstGeom>
        </p:spPr>
        <p:txBody>
          <a:bodyPr wrap="square">
            <a:spAutoFit/>
          </a:bodyPr>
          <a:lstStyle/>
          <a:p>
            <a:pPr marL="285750" indent="-285750">
              <a:lnSpc>
                <a:spcPct val="200000"/>
              </a:lnSpc>
              <a:buFont typeface="Wingdings" panose="05000000000000000000" pitchFamily="2" charset="2"/>
              <a:buChar char="ü"/>
            </a:pPr>
            <a:endParaRPr lang="en-US" dirty="0" smtClean="0"/>
          </a:p>
        </p:txBody>
      </p:sp>
      <p:sp>
        <p:nvSpPr>
          <p:cNvPr id="2" name="Rectangle 1"/>
          <p:cNvSpPr/>
          <p:nvPr/>
        </p:nvSpPr>
        <p:spPr>
          <a:xfrm>
            <a:off x="450273" y="759032"/>
            <a:ext cx="8395277" cy="3041667"/>
          </a:xfrm>
          <a:prstGeom prst="rect">
            <a:avLst/>
          </a:prstGeom>
        </p:spPr>
        <p:txBody>
          <a:bodyPr wrap="square">
            <a:spAutoFit/>
          </a:bodyPr>
          <a:lstStyle/>
          <a:p>
            <a:pPr marL="285750" indent="-285750">
              <a:lnSpc>
                <a:spcPct val="200000"/>
              </a:lnSpc>
              <a:buFont typeface="Wingdings" panose="05000000000000000000" pitchFamily="2" charset="2"/>
              <a:buChar char="ü"/>
            </a:pPr>
            <a:r>
              <a:rPr lang="vi-VN" dirty="0" smtClean="0"/>
              <a:t>Khá </a:t>
            </a:r>
            <a:r>
              <a:rPr lang="vi-VN" dirty="0"/>
              <a:t>đơn giản để xây dựng một mô hình hồi quy thể hiện đường cong này nếu chỉ có 2 biến là PRICE và QUANTITY từ dữ liệu bán </a:t>
            </a:r>
            <a:r>
              <a:rPr lang="vi-VN" dirty="0" smtClean="0"/>
              <a:t>hàng</a:t>
            </a:r>
            <a:endParaRPr lang="en-US" dirty="0" smtClean="0"/>
          </a:p>
          <a:p>
            <a:pPr marL="285750" indent="-285750">
              <a:lnSpc>
                <a:spcPct val="200000"/>
              </a:lnSpc>
              <a:buFont typeface="Wingdings" panose="05000000000000000000" pitchFamily="2" charset="2"/>
              <a:buChar char="ü"/>
            </a:pPr>
            <a:r>
              <a:rPr lang="vi-VN" dirty="0" smtClean="0"/>
              <a:t>Tuy </a:t>
            </a:r>
            <a:r>
              <a:rPr lang="vi-VN" dirty="0"/>
              <a:t>nhiên, trên thực tế lại có rất nhiều yếu tố khác ảnh hưởng tới số lượng chứ không riêng gì giá sản phẩm (ví dụ như sản phẩm bán theo combo, ngày nghỉ lễ,...). Điều này sẽ gây khó khăn cho việc xây dựng đường cong nhu cầu kể </a:t>
            </a:r>
            <a:r>
              <a:rPr lang="vi-VN" dirty="0" smtClean="0"/>
              <a:t>trên.</a:t>
            </a:r>
            <a:endParaRPr lang="en-US" dirty="0"/>
          </a:p>
          <a:p>
            <a:pPr marL="285750" indent="-285750">
              <a:lnSpc>
                <a:spcPct val="200000"/>
              </a:lnSpc>
              <a:buFont typeface="Wingdings" panose="05000000000000000000" pitchFamily="2" charset="2"/>
              <a:buChar char="ü"/>
            </a:pPr>
            <a:r>
              <a:rPr lang="en-US" dirty="0" err="1" smtClean="0"/>
              <a:t>Với</a:t>
            </a:r>
            <a:r>
              <a:rPr lang="en-US" dirty="0" smtClean="0"/>
              <a:t> </a:t>
            </a:r>
            <a:r>
              <a:rPr lang="en-US" dirty="0" err="1" smtClean="0"/>
              <a:t>khai</a:t>
            </a:r>
            <a:r>
              <a:rPr lang="en-US" dirty="0" smtClean="0"/>
              <a:t> </a:t>
            </a:r>
            <a:r>
              <a:rPr lang="en-US" dirty="0" err="1" smtClean="0"/>
              <a:t>phá</a:t>
            </a:r>
            <a:r>
              <a:rPr lang="en-US" dirty="0" smtClean="0"/>
              <a:t> </a:t>
            </a:r>
            <a:r>
              <a:rPr lang="en-US" dirty="0" err="1" smtClean="0"/>
              <a:t>dữ</a:t>
            </a:r>
            <a:r>
              <a:rPr lang="en-US" dirty="0" smtClean="0"/>
              <a:t> </a:t>
            </a:r>
            <a:r>
              <a:rPr lang="en-US" dirty="0" err="1" smtClean="0"/>
              <a:t>liệu</a:t>
            </a:r>
            <a:r>
              <a:rPr lang="en-US" dirty="0" smtClean="0"/>
              <a:t>, </a:t>
            </a:r>
            <a:r>
              <a:rPr lang="vi-VN" dirty="0" smtClean="0"/>
              <a:t>chúng </a:t>
            </a:r>
            <a:r>
              <a:rPr lang="vi-VN" dirty="0"/>
              <a:t>ta có thể sử dụng tất cả thông tin thu thập bên ngoài để đánh giá mức độ ảnh hưởng tới độ co giãn và đưa ra mô hình hồi quy tốt nhất</a:t>
            </a:r>
          </a:p>
        </p:txBody>
      </p:sp>
      <p:sp>
        <p:nvSpPr>
          <p:cNvPr id="6" name="Rectangle 5"/>
          <p:cNvSpPr/>
          <p:nvPr/>
        </p:nvSpPr>
        <p:spPr>
          <a:xfrm>
            <a:off x="2696926" y="259780"/>
            <a:ext cx="3738523" cy="461665"/>
          </a:xfrm>
          <a:prstGeom prst="rect">
            <a:avLst/>
          </a:prstGeom>
        </p:spPr>
        <p:txBody>
          <a:bodyPr wrap="none">
            <a:spAutoFit/>
          </a:bodyPr>
          <a:lstStyle/>
          <a:p>
            <a:pPr algn="ctr"/>
            <a:r>
              <a:rPr lang="en-US" sz="2400" b="1" dirty="0" smtClean="0"/>
              <a:t>Retail price optimization</a:t>
            </a:r>
            <a:endParaRPr lang="en-US" sz="2400" b="1" dirty="0"/>
          </a:p>
        </p:txBody>
      </p:sp>
    </p:spTree>
    <p:extLst>
      <p:ext uri="{BB962C8B-B14F-4D97-AF65-F5344CB8AC3E}">
        <p14:creationId xmlns:p14="http://schemas.microsoft.com/office/powerpoint/2010/main" val="1593357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125980" y="1923856"/>
            <a:ext cx="4892040" cy="577850"/>
          </a:xfrm>
          <a:prstGeom prst="rect">
            <a:avLst/>
          </a:prstGeom>
        </p:spPr>
        <p:txBody>
          <a:bodyPr wrap="square">
            <a:spAutoFit/>
          </a:bodyPr>
          <a:lstStyle/>
          <a:p>
            <a:pPr algn="ctr">
              <a:lnSpc>
                <a:spcPct val="150000"/>
              </a:lnSpc>
            </a:pPr>
            <a:r>
              <a:rPr lang="en-US" sz="2400" b="1" dirty="0" smtClean="0"/>
              <a:t>2. MỤC TIÊU ĐẶT RA</a:t>
            </a:r>
            <a:endParaRPr lang="en-US" sz="2400" b="1" dirty="0"/>
          </a:p>
        </p:txBody>
      </p:sp>
    </p:spTree>
    <p:extLst>
      <p:ext uri="{BB962C8B-B14F-4D97-AF65-F5344CB8AC3E}">
        <p14:creationId xmlns:p14="http://schemas.microsoft.com/office/powerpoint/2010/main" val="1473810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descr="Google Speech-To-Text API Tutorial with Python | by Theethat Anuraksoontorn  | CodeX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563658" y="844717"/>
            <a:ext cx="3649567" cy="456343"/>
          </a:xfrm>
          <a:prstGeom prst="rect">
            <a:avLst/>
          </a:prstGeom>
        </p:spPr>
        <p:txBody>
          <a:bodyPr wrap="square">
            <a:spAutoFit/>
          </a:bodyPr>
          <a:lstStyle/>
          <a:p>
            <a:pPr marL="285750" indent="-285750">
              <a:lnSpc>
                <a:spcPct val="200000"/>
              </a:lnSpc>
              <a:buFont typeface="Wingdings" panose="05000000000000000000" pitchFamily="2" charset="2"/>
              <a:buChar char="ü"/>
            </a:pPr>
            <a:endParaRPr lang="en-US" dirty="0" smtClean="0"/>
          </a:p>
        </p:txBody>
      </p:sp>
      <p:sp>
        <p:nvSpPr>
          <p:cNvPr id="2" name="Rectangle 1"/>
          <p:cNvSpPr/>
          <p:nvPr/>
        </p:nvSpPr>
        <p:spPr>
          <a:xfrm>
            <a:off x="2103089" y="368851"/>
            <a:ext cx="4892040" cy="1131848"/>
          </a:xfrm>
          <a:prstGeom prst="rect">
            <a:avLst/>
          </a:prstGeom>
        </p:spPr>
        <p:txBody>
          <a:bodyPr wrap="square">
            <a:spAutoFit/>
          </a:bodyPr>
          <a:lstStyle/>
          <a:p>
            <a:pPr algn="ctr">
              <a:lnSpc>
                <a:spcPct val="150000"/>
              </a:lnSpc>
            </a:pPr>
            <a:r>
              <a:rPr lang="en-US" sz="2400" b="1" dirty="0"/>
              <a:t>MACHINE LEARNING FOR RETAIL PRICE OPTIMIZATION</a:t>
            </a:r>
          </a:p>
        </p:txBody>
      </p:sp>
      <p:sp>
        <p:nvSpPr>
          <p:cNvPr id="4" name="TextBox 3"/>
          <p:cNvSpPr txBox="1"/>
          <p:nvPr/>
        </p:nvSpPr>
        <p:spPr>
          <a:xfrm>
            <a:off x="1046321" y="1976565"/>
            <a:ext cx="4636770" cy="1815882"/>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dirty="0" smtClean="0"/>
              <a:t>Thu </a:t>
            </a:r>
            <a:r>
              <a:rPr lang="en-US" dirty="0" err="1" smtClean="0"/>
              <a:t>thập</a:t>
            </a:r>
            <a:r>
              <a:rPr lang="en-US" dirty="0" smtClean="0"/>
              <a:t> </a:t>
            </a:r>
            <a:r>
              <a:rPr lang="en-US" dirty="0" err="1" smtClean="0"/>
              <a:t>bộ</a:t>
            </a:r>
            <a:r>
              <a:rPr lang="en-US" dirty="0" smtClean="0"/>
              <a:t> data </a:t>
            </a:r>
            <a:r>
              <a:rPr lang="en-US" dirty="0" err="1" smtClean="0"/>
              <a:t>chứa</a:t>
            </a:r>
            <a:r>
              <a:rPr lang="en-US" dirty="0" smtClean="0"/>
              <a:t> </a:t>
            </a:r>
            <a:r>
              <a:rPr lang="en-US" dirty="0" err="1" smtClean="0"/>
              <a:t>thông</a:t>
            </a:r>
            <a:r>
              <a:rPr lang="en-US" dirty="0" smtClean="0"/>
              <a:t> tin </a:t>
            </a:r>
            <a:r>
              <a:rPr lang="en-US" dirty="0" err="1" smtClean="0"/>
              <a:t>cần</a:t>
            </a:r>
            <a:r>
              <a:rPr lang="en-US" dirty="0" smtClean="0"/>
              <a:t> </a:t>
            </a:r>
            <a:r>
              <a:rPr lang="en-US" dirty="0" err="1" smtClean="0"/>
              <a:t>thiết</a:t>
            </a:r>
            <a:endParaRPr lang="en-US" dirty="0" smtClean="0"/>
          </a:p>
          <a:p>
            <a:pPr marL="285750" indent="-285750">
              <a:lnSpc>
                <a:spcPct val="200000"/>
              </a:lnSpc>
              <a:buFont typeface="Wingdings" panose="05000000000000000000" pitchFamily="2" charset="2"/>
              <a:buChar char="ü"/>
            </a:pPr>
            <a:r>
              <a:rPr lang="en-US" dirty="0" err="1" smtClean="0"/>
              <a:t>Ứng</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kĩ</a:t>
            </a:r>
            <a:r>
              <a:rPr lang="en-US" dirty="0" smtClean="0"/>
              <a:t> </a:t>
            </a:r>
            <a:r>
              <a:rPr lang="en-US" dirty="0" err="1" smtClean="0"/>
              <a:t>thuật</a:t>
            </a:r>
            <a:r>
              <a:rPr lang="en-US" dirty="0" smtClean="0"/>
              <a:t> data mining, machine learning</a:t>
            </a:r>
          </a:p>
          <a:p>
            <a:pPr marL="285750" indent="-285750">
              <a:lnSpc>
                <a:spcPct val="200000"/>
              </a:lnSpc>
              <a:buFont typeface="Wingdings" panose="05000000000000000000" pitchFamily="2" charset="2"/>
              <a:buChar char="ü"/>
            </a:pPr>
            <a:r>
              <a:rPr lang="en-US" dirty="0" err="1" smtClean="0"/>
              <a:t>Xây</a:t>
            </a:r>
            <a:r>
              <a:rPr lang="en-US" dirty="0" smtClean="0"/>
              <a:t> </a:t>
            </a:r>
            <a:r>
              <a:rPr lang="en-US" dirty="0" err="1" smtClean="0"/>
              <a:t>dựng</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tối</a:t>
            </a:r>
            <a:r>
              <a:rPr lang="en-US" dirty="0" smtClean="0"/>
              <a:t> </a:t>
            </a:r>
            <a:r>
              <a:rPr lang="en-US" dirty="0" err="1" smtClean="0"/>
              <a:t>ưu</a:t>
            </a:r>
            <a:r>
              <a:rPr lang="en-US" dirty="0" smtClean="0"/>
              <a:t> </a:t>
            </a:r>
            <a:r>
              <a:rPr lang="en-US" dirty="0" err="1" smtClean="0"/>
              <a:t>mô</a:t>
            </a:r>
            <a:r>
              <a:rPr lang="en-US" dirty="0" smtClean="0"/>
              <a:t> </a:t>
            </a:r>
            <a:r>
              <a:rPr lang="en-US" dirty="0" err="1" smtClean="0"/>
              <a:t>hình</a:t>
            </a:r>
            <a:endParaRPr lang="en-US" dirty="0" smtClean="0"/>
          </a:p>
          <a:p>
            <a:pPr marL="285750" indent="-285750">
              <a:lnSpc>
                <a:spcPct val="200000"/>
              </a:lnSpc>
              <a:buFont typeface="Wingdings" panose="05000000000000000000" pitchFamily="2" charset="2"/>
              <a:buChar char="ü"/>
            </a:pPr>
            <a:r>
              <a:rPr lang="en-US" dirty="0" err="1" smtClean="0"/>
              <a:t>Ứng</a:t>
            </a:r>
            <a:r>
              <a:rPr lang="en-US" dirty="0" smtClean="0"/>
              <a:t> </a:t>
            </a:r>
            <a:r>
              <a:rPr lang="en-US" dirty="0" err="1" smtClean="0"/>
              <a:t>dụng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tìm</a:t>
            </a:r>
            <a:r>
              <a:rPr lang="en-US" dirty="0" smtClean="0"/>
              <a:t> </a:t>
            </a:r>
            <a:r>
              <a:rPr lang="en-US" dirty="0" err="1" smtClean="0"/>
              <a:t>giá</a:t>
            </a:r>
            <a:r>
              <a:rPr lang="en-US" dirty="0" smtClean="0"/>
              <a:t> </a:t>
            </a:r>
            <a:r>
              <a:rPr lang="en-US" dirty="0" err="1" smtClean="0"/>
              <a:t>bán</a:t>
            </a:r>
            <a:r>
              <a:rPr lang="en-US" dirty="0" smtClean="0"/>
              <a:t> </a:t>
            </a:r>
            <a:r>
              <a:rPr lang="en-US" dirty="0" err="1" smtClean="0"/>
              <a:t>lẻ</a:t>
            </a:r>
            <a:r>
              <a:rPr lang="en-US" dirty="0" smtClean="0"/>
              <a:t> </a:t>
            </a:r>
            <a:r>
              <a:rPr lang="en-US" dirty="0" err="1" smtClean="0"/>
              <a:t>tối</a:t>
            </a:r>
            <a:r>
              <a:rPr lang="en-US" dirty="0" smtClean="0"/>
              <a:t> </a:t>
            </a:r>
            <a:r>
              <a:rPr lang="en-US" dirty="0" err="1" smtClean="0"/>
              <a:t>ưu</a:t>
            </a:r>
            <a:endParaRPr lang="en-US" dirty="0" smtClean="0"/>
          </a:p>
        </p:txBody>
      </p:sp>
      <p:pic>
        <p:nvPicPr>
          <p:cNvPr id="6" name="Picture 5"/>
          <p:cNvPicPr>
            <a:picLocks noChangeAspect="1"/>
          </p:cNvPicPr>
          <p:nvPr/>
        </p:nvPicPr>
        <p:blipFill rotWithShape="1">
          <a:blip r:embed="rId2"/>
          <a:srcRect b="50387"/>
          <a:stretch/>
        </p:blipFill>
        <p:spPr>
          <a:xfrm>
            <a:off x="6064177" y="2126087"/>
            <a:ext cx="2619876" cy="1781546"/>
          </a:xfrm>
          <a:prstGeom prst="rect">
            <a:avLst/>
          </a:prstGeom>
        </p:spPr>
      </p:pic>
    </p:spTree>
    <p:extLst>
      <p:ext uri="{BB962C8B-B14F-4D97-AF65-F5344CB8AC3E}">
        <p14:creationId xmlns:p14="http://schemas.microsoft.com/office/powerpoint/2010/main" val="3757835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thello template">
  <a:themeElements>
    <a:clrScheme name="Custom 347">
      <a:dk1>
        <a:srgbClr val="222222"/>
      </a:dk1>
      <a:lt1>
        <a:srgbClr val="FFFFFF"/>
      </a:lt1>
      <a:dk2>
        <a:srgbClr val="8B8B8B"/>
      </a:dk2>
      <a:lt2>
        <a:srgbClr val="F3F3F3"/>
      </a:lt2>
      <a:accent1>
        <a:srgbClr val="A8122A"/>
      </a:accent1>
      <a:accent2>
        <a:srgbClr val="B88A92"/>
      </a:accent2>
      <a:accent3>
        <a:srgbClr val="F5F1E0"/>
      </a:accent3>
      <a:accent4>
        <a:srgbClr val="D6CEAD"/>
      </a:accent4>
      <a:accent5>
        <a:srgbClr val="434343"/>
      </a:accent5>
      <a:accent6>
        <a:srgbClr val="B7B7B7"/>
      </a:accent6>
      <a:hlink>
        <a:srgbClr val="A812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2680</TotalTime>
  <Words>1190</Words>
  <Application>Microsoft Office PowerPoint</Application>
  <PresentationFormat>On-screen Show (16:9)</PresentationFormat>
  <Paragraphs>138</Paragraphs>
  <Slides>45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Symbol</vt:lpstr>
      <vt:lpstr>Consolas</vt:lpstr>
      <vt:lpstr>Arial</vt:lpstr>
      <vt:lpstr>Raleway</vt:lpstr>
      <vt:lpstr>Wingdings</vt:lpstr>
      <vt:lpstr>Times New Roman</vt:lpstr>
      <vt:lpstr>Merriweather</vt:lpstr>
      <vt:lpstr>Calibri</vt:lpstr>
      <vt:lpstr>Othello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dc:creator>Nam Phuong Nguyen</dc:creator>
  <cp:lastModifiedBy>hieulastro38@outlook.com</cp:lastModifiedBy>
  <cp:revision>191</cp:revision>
  <cp:lastPrinted>2021-12-16T08:15:31Z</cp:lastPrinted>
  <dcterms:modified xsi:type="dcterms:W3CDTF">2023-05-21T15:43:35Z</dcterms:modified>
</cp:coreProperties>
</file>